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5143500" cx="9144000"/>
  <p:notesSz cx="6858000" cy="9144000"/>
  <p:embeddedFontLst>
    <p:embeddedFont>
      <p:font typeface="Roboto"/>
      <p:regular r:id="rId80"/>
      <p:bold r:id="rId81"/>
      <p:italic r:id="rId82"/>
      <p:boldItalic r:id="rId83"/>
    </p:embeddedFont>
    <p:embeddedFont>
      <p:font typeface="Economica"/>
      <p:regular r:id="rId84"/>
      <p:bold r:id="rId85"/>
      <p:italic r:id="rId86"/>
      <p:boldItalic r:id="rId87"/>
    </p:embeddedFont>
    <p:embeddedFont>
      <p:font typeface="Nunito"/>
      <p:regular r:id="rId88"/>
      <p:bold r:id="rId89"/>
      <p:italic r:id="rId90"/>
      <p:boldItalic r:id="rId91"/>
    </p:embeddedFont>
    <p:embeddedFont>
      <p:font typeface="Montserrat"/>
      <p:regular r:id="rId92"/>
      <p:bold r:id="rId93"/>
      <p:italic r:id="rId94"/>
      <p:boldItalic r:id="rId95"/>
    </p:embeddedFont>
    <p:embeddedFont>
      <p:font typeface="Google Sans Medium"/>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Montserrat-boldItalic.fntdata"/><Relationship Id="rId94" Type="http://schemas.openxmlformats.org/officeDocument/2006/relationships/font" Target="fonts/Montserrat-italic.fntdata"/><Relationship Id="rId97" Type="http://schemas.openxmlformats.org/officeDocument/2006/relationships/font" Target="fonts/GoogleSansMedium-bold.fntdata"/><Relationship Id="rId96" Type="http://schemas.openxmlformats.org/officeDocument/2006/relationships/font" Target="fonts/GoogleSansMedium-regular.fntdata"/><Relationship Id="rId11" Type="http://schemas.openxmlformats.org/officeDocument/2006/relationships/slide" Target="slides/slide7.xml"/><Relationship Id="rId99" Type="http://schemas.openxmlformats.org/officeDocument/2006/relationships/font" Target="fonts/GoogleSansMedium-boldItalic.fntdata"/><Relationship Id="rId10" Type="http://schemas.openxmlformats.org/officeDocument/2006/relationships/slide" Target="slides/slide6.xml"/><Relationship Id="rId98" Type="http://schemas.openxmlformats.org/officeDocument/2006/relationships/font" Target="fonts/GoogleSansMedium-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Nunito-boldItalic.fntdata"/><Relationship Id="rId90" Type="http://schemas.openxmlformats.org/officeDocument/2006/relationships/font" Target="fonts/Nunito-italic.fntdata"/><Relationship Id="rId93" Type="http://schemas.openxmlformats.org/officeDocument/2006/relationships/font" Target="fonts/Montserrat-bold.fntdata"/><Relationship Id="rId92" Type="http://schemas.openxmlformats.org/officeDocument/2006/relationships/font" Target="fonts/Montserrat-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Economica-regular.fntdata"/><Relationship Id="rId83" Type="http://schemas.openxmlformats.org/officeDocument/2006/relationships/font" Target="fonts/Roboto-boldItalic.fntdata"/><Relationship Id="rId86" Type="http://schemas.openxmlformats.org/officeDocument/2006/relationships/font" Target="fonts/Economica-italic.fntdata"/><Relationship Id="rId85" Type="http://schemas.openxmlformats.org/officeDocument/2006/relationships/font" Target="fonts/Economica-bold.fntdata"/><Relationship Id="rId88" Type="http://schemas.openxmlformats.org/officeDocument/2006/relationships/font" Target="fonts/Nunito-regular.fntdata"/><Relationship Id="rId87" Type="http://schemas.openxmlformats.org/officeDocument/2006/relationships/font" Target="fonts/Economica-boldItalic.fntdata"/><Relationship Id="rId89" Type="http://schemas.openxmlformats.org/officeDocument/2006/relationships/font" Target="fonts/Nunito-bold.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q8vaHn2VA09okFohHVOLbH_q8C4c-zAd?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Rainmaker1973/status/1391021971543142406?s=2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a388653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a388653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02341dd6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f02341dd64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02341dd6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f02341dd64_3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02341dd64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02341dd64_3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02341dd64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02341dd64_3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02341dd64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02341dd64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Todas nuestras clases seguirán una estructura similar a lo largo del curso</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02341dd64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f02341dd64_3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02341dd64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f02341dd64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Compartir la carpeta con las presentaciones por chat de Slack y de Zoom: </a:t>
            </a:r>
            <a:r>
              <a:rPr lang="en" u="sng">
                <a:solidFill>
                  <a:schemeClr val="hlink"/>
                </a:solidFill>
                <a:hlinkClick r:id="rId2"/>
              </a:rPr>
              <a:t>https://drive.google.com/drive/folders/1q8vaHn2VA09okFohHVOLbH_q8C4c-zAd?usp=sharing</a:t>
            </a:r>
            <a:endParaRPr/>
          </a:p>
          <a:p>
            <a:pPr indent="0" lvl="0" marL="0" rtl="0" algn="l">
              <a:lnSpc>
                <a:spcPct val="100000"/>
              </a:lnSpc>
              <a:spcBef>
                <a:spcPts val="0"/>
              </a:spcBef>
              <a:spcAft>
                <a:spcPts val="0"/>
              </a:spcAft>
              <a:buSzPts val="1100"/>
              <a:buNone/>
            </a:pPr>
            <a:r>
              <a:rPr lang="en"/>
              <a:t>Abrir el enlace y darles un vista general de como se ve. Las grabaciones se suben una vez terminada la clase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02341dd6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02341dd6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000">
                <a:solidFill>
                  <a:schemeClr val="dk1"/>
                </a:solidFill>
                <a:highlight>
                  <a:srgbClr val="FFFFFF"/>
                </a:highlight>
                <a:latin typeface="Roboto"/>
                <a:ea typeface="Roboto"/>
                <a:cs typeface="Roboto"/>
                <a:sym typeface="Roboto"/>
              </a:rPr>
              <a:t>¿Cómo formular buenas preguntas?, Introducción a programación en Python, Data Collect, Data Manipulation (Pandas), Data Modeling (tidy data), Data Cleaning, Data Visualization (EDA)</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Inteligencia Artificial, Taxonomía de un organización basada en IA, Introducción al Aprendizaje Supervisado, Regresiones Lineales, Introducción a Deep Learning</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al Álgebra Lineal (Parte 1), Cálculo para Machine Learning, Introducción a la estadística, Probabilidad</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Ingeniería de Datos, Bases de Datos Relacionales y No Relacionales, Consumo de Apis + Portales de Datos, Web Scrapping con Python, Google Sheets Data wrangling + App Scripts, Creando un Data Warehouse y datasets limpios</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visualización de datos:, </a:t>
            </a:r>
            <a:r>
              <a:rPr lang="en" sz="1000">
                <a:solidFill>
                  <a:schemeClr val="dk1"/>
                </a:solidFill>
              </a:rPr>
              <a:t>Gráficas para datos numéricos y categóricos, Mapas / GIS, Series de tiempo, Dashboards: Introduction to Dash and Layout, Dashboards: Dash Callbacks, Dashboards: Dash Interactive Graphs</a:t>
            </a:r>
            <a:endParaRPr sz="1000">
              <a:solidFill>
                <a:schemeClr val="dk1"/>
              </a:solidFill>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rPr>
              <a:t>Introducción al Aprendizaje Automático, Algoritmos de Clasificación, Algoritmos de Regresión, Support Vector Machines, Aprendizaje No supervisado, Decision Trees y Random Forest, Reducción de Dimensionalidad, Ensamble de algoritmos, Ingeniería </a:t>
            </a:r>
            <a:r>
              <a:rPr lang="en" sz="1000"/>
              <a:t>de características</a:t>
            </a:r>
            <a:endParaRPr sz="1000"/>
          </a:p>
          <a:p>
            <a:pPr indent="-292100" lvl="0" marL="457200" rtl="0" algn="l">
              <a:spcBef>
                <a:spcPts val="0"/>
              </a:spcBef>
              <a:spcAft>
                <a:spcPts val="0"/>
              </a:spcAft>
              <a:buSzPts val="1000"/>
              <a:buAutoNum type="arabicPeriod"/>
            </a:pPr>
            <a:r>
              <a:rPr lang="en" sz="1000"/>
              <a:t>Vision por computadora, Procesamiento de Leanguaje natural, Series de Tiempos Tensor Flow.</a:t>
            </a:r>
            <a:endParaRPr sz="1000"/>
          </a:p>
          <a:p>
            <a:pPr indent="-292100" lvl="0" marL="457200" rtl="0" algn="l">
              <a:spcBef>
                <a:spcPts val="0"/>
              </a:spcBef>
              <a:spcAft>
                <a:spcPts val="0"/>
              </a:spcAft>
              <a:buClr>
                <a:schemeClr val="dk1"/>
              </a:buClr>
              <a:buSzPts val="1000"/>
              <a:buFont typeface="Roboto"/>
              <a:buAutoNum type="arabicPeriod"/>
            </a:pPr>
            <a:r>
              <a:t/>
            </a:r>
            <a:endParaRPr sz="10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02341dd64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f02341dd64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02341dd64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f02341dd64_3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Angela Duckworth, investigadora que durante mucho tiempo realizó estudios/trabajos desde la perspectiva de la psicología, que le atribuyeron mucho reconocimiento, entorno a lo que ella llama EL GRIT; qué es lo que muestra en el título.la probabilidad que logres el exito de alcanzar un objetivo a traves de la perseverancia y pasion. La DETERMINACION de apegarte a un objetivo. A traves de la historia de sus estudio que realizo para identificar los factores en comun que tienen los alumnos exitosos egresados del programa de una escuela militar casi casi desde las pruebas de ingreso y como establecio su metrica/escala del Grit 0-5. Viene con un test para medirte.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James Clear. Enfocado a la creacion de habitos con muchas estrategias e historias, ejemplos aplicados, enfoque de la psicología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a388653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a388653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02341dd64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02341dd64_3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02341dd64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f02341dd64_3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Con esto buscaba decir a todos incluido a mi que:</a:t>
            </a:r>
            <a:endParaRPr sz="10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Si cada día trabajas un poco más duro que la gente promedio, harás una gran diferencia;</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En cambio, si crees que perder un poco de tiempo al día no es un gran problema, entonces te quedarás muy atrás.</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Or the effect of a random big exponent on bases &gt; or &lt; 1.</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u="sng">
                <a:solidFill>
                  <a:schemeClr val="hlink"/>
                </a:solidFill>
                <a:highlight>
                  <a:srgbClr val="FFFFFF"/>
                </a:highlight>
                <a:hlinkClick r:id="rId2"/>
              </a:rPr>
              <a:t>https://twitter.com/Rainmaker1973/status/1391021971543142406?s=20</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02341dd64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f02341dd64_3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rgbClr val="9FA0A3"/>
                </a:solidFill>
                <a:highlight>
                  <a:srgbClr val="FFFFFF"/>
                </a:highlight>
              </a:rPr>
              <a:t>Esta persona se aplicó a aprender durante 6 meses y como empezó desde 0 y que logró obtener un puesto de trabajao con la adquisicion de este conocimiento.</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Learning is non-linear (not a straight line). You may study for an entire month and feel like you’ve made zero progress. Then seemingly out of nowhere, a discovery appears. If you want an example of how we fool ourselves, did you catch the error? It seems I still forget how to spell.</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Empezando a aprender algo, bootcamp, cursos, vas acumulando pequeñas victorias.</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Te empiezas a sentir cómodo y los retos parecen más complicados.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Los problemas de aplicación, los del mundo real, hacen ver que falta tanto para que sea capaz y no es suficiente para dar el ancho, casi como el síndrome del impostor.</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Invirtiendo tiempo y esfuerzo en el continuar aprendiendo y generando conocimiento, las cosas parecerán familiares, tambien los errores y su posible solucion.</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02341dd64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f02341dd64_3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02341dd64_3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02341dd64_3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f02341dd64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f02341dd64_3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Un ejemplo muy cercano con lo que estamos en contacto todos los días</a:t>
            </a:r>
            <a:endParaRPr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02341dd64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f02341dd64_3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 genera el perfil psicologico a partir de nuestraa huella digital</a:t>
            </a:r>
            <a:endParaRPr sz="1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02341dd64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f02341dd64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Como lo hacen?</a:t>
            </a:r>
            <a:endParaRPr sz="11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02341dd64_3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02341dd64_3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02341dd64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f02341dd64_3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Proceso de descubrimiento de conocimiento</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7b82683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7b82683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02341dd64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f02341dd64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Nos gusta separarla en 2 partes: Data y Ciencia.</a:t>
            </a:r>
            <a:endParaRPr/>
          </a:p>
          <a:p>
            <a:pPr indent="0" lvl="0" marL="0" rtl="0" algn="l">
              <a:lnSpc>
                <a:spcPct val="100000"/>
              </a:lnSpc>
              <a:spcBef>
                <a:spcPts val="0"/>
              </a:spcBef>
              <a:spcAft>
                <a:spcPts val="0"/>
              </a:spcAft>
              <a:buSzPts val="1100"/>
              <a:buNone/>
            </a:pPr>
            <a:r>
              <a:rPr lang="en"/>
              <a:t>Data: Nos referimos a las tareas de crear, tareas realizar los flujo para obtener los datos de determinada manera, las habilidades para transmitir el mensaje de lo hallado, formular las hipótesis para corroborar o refutar, hallar los patrones para generar valor.</a:t>
            </a:r>
            <a:endParaRPr/>
          </a:p>
          <a:p>
            <a:pPr indent="0" lvl="0" marL="0" rtl="0" algn="l">
              <a:lnSpc>
                <a:spcPct val="100000"/>
              </a:lnSpc>
              <a:spcBef>
                <a:spcPts val="0"/>
              </a:spcBef>
              <a:spcAft>
                <a:spcPts val="0"/>
              </a:spcAft>
              <a:buSzPts val="1100"/>
              <a:buNone/>
            </a:pPr>
            <a:r>
              <a:rPr lang="en"/>
              <a:t>Todo lo que estamos buscando PERO! Lo complementamos aplicando el proceso que me permita llegar de un método a una conclusión</a:t>
            </a:r>
            <a:endParaRPr/>
          </a:p>
          <a:p>
            <a:pPr indent="0" lvl="0" marL="0" rtl="0" algn="l">
              <a:lnSpc>
                <a:spcPct val="100000"/>
              </a:lnSpc>
              <a:spcBef>
                <a:spcPts val="0"/>
              </a:spcBef>
              <a:spcAft>
                <a:spcPts val="0"/>
              </a:spcAft>
              <a:buSzPts val="1100"/>
              <a:buNone/>
            </a:pPr>
            <a:r>
              <a:rPr lang="en"/>
              <a:t>Science: Estos pasos casi implicitos en los de data, Comenzando con una pregunta..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02341dd64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f02341dd64_3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Clr>
                <a:schemeClr val="dk1"/>
              </a:buClr>
              <a:buSzPts val="1100"/>
              <a:buFont typeface="Arial"/>
              <a:buNone/>
            </a:pPr>
            <a:r>
              <a:rPr lang="en" sz="1000">
                <a:solidFill>
                  <a:srgbClr val="333333"/>
                </a:solidFill>
                <a:highlight>
                  <a:srgbClr val="FFFFFF"/>
                </a:highlight>
              </a:rPr>
              <a:t>But data science is not merely hacking—because when hackers finish debugging their Bash one-liners and Pig scripts, few of them care about non-Euclidean distance metrics.</a:t>
            </a:r>
            <a:endParaRPr sz="10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rPr lang="en" sz="1000">
                <a:solidFill>
                  <a:srgbClr val="333333"/>
                </a:solidFill>
                <a:highlight>
                  <a:srgbClr val="FFFFFF"/>
                </a:highlight>
              </a:rPr>
              <a:t>And data science is not merely statistics, because when statisticians finish theorizing the perfect model, few could read a tab-delimited file into R if their job depended on it.</a:t>
            </a:r>
            <a:endParaRPr sz="10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rPr lang="en" sz="1000">
                <a:solidFill>
                  <a:srgbClr val="333333"/>
                </a:solidFill>
                <a:highlight>
                  <a:srgbClr val="FFFFFF"/>
                </a:highlight>
              </a:rPr>
              <a:t>Data science is the civil engineering of data. Its acolytes possess a practical knowledge of tools and materials, coupled with a theoretical understanding of what’s possible.</a:t>
            </a:r>
            <a:endParaRPr sz="1000">
              <a:solidFill>
                <a:srgbClr val="333333"/>
              </a:solidFill>
              <a:highlight>
                <a:srgbClr val="FFFFFF"/>
              </a:highlight>
            </a:endParaRPr>
          </a:p>
          <a:p>
            <a:pPr indent="0" lvl="0" marL="0" rtl="0" algn="l">
              <a:lnSpc>
                <a:spcPct val="100000"/>
              </a:lnSpc>
              <a:spcBef>
                <a:spcPts val="0"/>
              </a:spcBef>
              <a:spcAft>
                <a:spcPts val="0"/>
              </a:spcAft>
              <a:buSzPts val="1100"/>
              <a:buNone/>
            </a:pPr>
            <a:r>
              <a:t/>
            </a:r>
            <a:endParaRPr i="1" sz="17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02341dd64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02341dd64_3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02341dd64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f02341dd64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02341dd64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02341dd64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02341dd64_3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02341dd64_3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02341dd64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02341dd64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02341dd64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02341dd64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02341dd64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02341dd64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SEMMA: Sample, Explore, Modify, Model, and Assess.</a:t>
            </a:r>
            <a:endParaRPr sz="1050">
              <a:solidFill>
                <a:srgbClr val="4D5156"/>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02341dd64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f02341dd64_3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580215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580215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02341dd64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f02341dd64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02341dd64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f02341dd64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02341dd64_3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02341dd64_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ya no son un recurso escaso.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02341dd64_3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02341dd64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02341dd64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02341dd64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02341dd64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f02341dd64_3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02341dd64_3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ciencia de datos involucra a los empleos del mañana segun el Foro Economico Mundial. </a:t>
            </a:r>
            <a:endParaRPr/>
          </a:p>
          <a:p>
            <a:pPr indent="0" lvl="0" marL="0" rtl="0" algn="l">
              <a:spcBef>
                <a:spcPts val="0"/>
              </a:spcBef>
              <a:spcAft>
                <a:spcPts val="0"/>
              </a:spcAft>
              <a:buNone/>
            </a:pPr>
            <a:r>
              <a:rPr lang="en"/>
              <a:t>Que en la parte donde nos expone del mapeo de oportunidades, presenta parte de la metodologia seguida por LinkedIn en la identificacion de las ocupaciones de mayor crecimiento en los ultimos 5 años en campos multidisciplinarios., </a:t>
            </a:r>
            <a:endParaRPr/>
          </a:p>
          <a:p>
            <a:pPr indent="0" lvl="0" marL="0" rtl="0" algn="l">
              <a:spcBef>
                <a:spcPts val="0"/>
              </a:spcBef>
              <a:spcAft>
                <a:spcPts val="0"/>
              </a:spcAft>
              <a:buNone/>
            </a:pPr>
            <a:r>
              <a:rPr lang="en"/>
              <a:t>Donde, utilizando su desarrollada Metrica del “Genoma de Habilidades” aplican la tecnica TF-IDF reconocen las habilidades más populares y unicas de cada rol, nos arroja dentro de los 7 clusters de ocupaciones distintivas a las relacionadas a Data e Inteligencia artificial.  </a:t>
            </a:r>
            <a:endParaRPr/>
          </a:p>
          <a:p>
            <a:pPr indent="0" lvl="0" marL="0" rtl="0" algn="l">
              <a:spcBef>
                <a:spcPts val="0"/>
              </a:spcBef>
              <a:spcAft>
                <a:spcPts val="0"/>
              </a:spcAft>
              <a:buNone/>
            </a:pPr>
            <a:r>
              <a:rPr lang="en"/>
              <a:t>Así que al final del 2020 se esperaba que el cluster de ocupaciones de Data and AI represent 78 out of every 10,000 job opportunities—by 2022, this share is expected to rise to 100 out of every 10,000 job opportunities</a:t>
            </a:r>
            <a:endParaRPr/>
          </a:p>
        </p:txBody>
      </p:sp>
      <p:sp>
        <p:nvSpPr>
          <p:cNvPr id="461" name="Google Shape;461;gf02341dd64_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02341dd64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02341dd64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a560eae0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a560eae0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02341dd64_3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02341dd64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580215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580215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02341dd64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02341dd64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02341dd64_3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f02341dd64_3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 nos dice que hay mucha informacion para mejorar el negocio, mi vida, pero hace falta desarrollar un ojo analitico para identificar que si nos funciona. </a:t>
            </a:r>
            <a:endParaRPr/>
          </a:p>
          <a:p>
            <a:pPr indent="0" lvl="0" marL="0" rtl="0" algn="l">
              <a:lnSpc>
                <a:spcPct val="100000"/>
              </a:lnSpc>
              <a:spcBef>
                <a:spcPts val="0"/>
              </a:spcBef>
              <a:spcAft>
                <a:spcPts val="0"/>
              </a:spcAft>
              <a:buSzPts val="1100"/>
              <a:buNone/>
            </a:pPr>
            <a:r>
              <a:rPr lang="en"/>
              <a:t>Ruido producido accidental por la mal calibracion en aparatos, algo que mide la temperatura o los indices de contaminación en la ZMVM. o ruido creado aproposito por BOTS que contestan encuentas o generan twits para marcar tendencias o personas que contestan mal las encuestas.</a:t>
            </a:r>
            <a:endParaRPr/>
          </a:p>
          <a:p>
            <a:pPr indent="0" lvl="0" marL="0" rtl="0" algn="l">
              <a:lnSpc>
                <a:spcPct val="100000"/>
              </a:lnSpc>
              <a:spcBef>
                <a:spcPts val="0"/>
              </a:spcBef>
              <a:spcAft>
                <a:spcPts val="0"/>
              </a:spcAft>
              <a:buSzPts val="1100"/>
              <a:buNone/>
            </a:pPr>
            <a:r>
              <a:rPr lang="en"/>
              <a:t>Ejemplo: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02341dd64_3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f02341dd64_3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Ejercicio: “¿Que ven ahí?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02341dd64_3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f02341dd64_3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Levante la mano quien se ha peleado en Twitter.</a:t>
            </a:r>
            <a:endParaRPr/>
          </a:p>
          <a:p>
            <a:pPr indent="0" lvl="0" marL="0" rtl="0" algn="l">
              <a:lnSpc>
                <a:spcPct val="100000"/>
              </a:lnSpc>
              <a:spcBef>
                <a:spcPts val="0"/>
              </a:spcBef>
              <a:spcAft>
                <a:spcPts val="0"/>
              </a:spcAft>
              <a:buSzPts val="1100"/>
              <a:buNone/>
            </a:pPr>
            <a:r>
              <a:rPr lang="en"/>
              <a:t>Si estuviéramos buscando la verdad, esto no sería data science, sino filosofía.</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02341dd64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02341dd64_3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02341dd64_3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02341dd64_3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Porque podremos llevar esto como un proceso, con estas etapas: </a:t>
            </a:r>
            <a:endParaRPr/>
          </a:p>
          <a:p>
            <a:pPr indent="0" lvl="0" marL="0" rtl="0" algn="l">
              <a:lnSpc>
                <a:spcPct val="100000"/>
              </a:lnSpc>
              <a:spcBef>
                <a:spcPts val="0"/>
              </a:spcBef>
              <a:spcAft>
                <a:spcPts val="0"/>
              </a:spcAft>
              <a:buSzPts val="1100"/>
              <a:buNone/>
            </a:pPr>
            <a:r>
              <a:rPr lang="en"/>
              <a:t>Lo que buscamos no es sólo información sino conocimiento, contestar las preguntas que queremos resolver</a:t>
            </a:r>
            <a:endParaRPr/>
          </a:p>
          <a:p>
            <a:pPr indent="0" lvl="0" marL="0" rtl="0" algn="l">
              <a:lnSpc>
                <a:spcPct val="100000"/>
              </a:lnSpc>
              <a:spcBef>
                <a:spcPts val="0"/>
              </a:spcBef>
              <a:spcAft>
                <a:spcPts val="0"/>
              </a:spcAft>
              <a:buSzPts val="1100"/>
              <a:buNone/>
            </a:pPr>
            <a:r>
              <a:rPr lang="en"/>
              <a:t>Donde obtendré mis datos, como analizarlos, Que métricas para evaluar, que graficas necesitare, que algoritmo utilizare.</a:t>
            </a:r>
            <a:endParaRPr/>
          </a:p>
          <a:p>
            <a:pPr indent="0" lvl="0" marL="0" rtl="0" algn="l">
              <a:lnSpc>
                <a:spcPct val="100000"/>
              </a:lnSpc>
              <a:spcBef>
                <a:spcPts val="0"/>
              </a:spcBef>
              <a:spcAft>
                <a:spcPts val="0"/>
              </a:spcAft>
              <a:buSzPts val="1100"/>
              <a:buNone/>
            </a:pPr>
            <a:r>
              <a:rPr lang="en"/>
              <a:t>Nos sumergimos en los datos., la practica ayuda mucho. </a:t>
            </a:r>
            <a:endParaRPr/>
          </a:p>
          <a:p>
            <a:pPr indent="0" lvl="0" marL="0" rtl="0" algn="l">
              <a:lnSpc>
                <a:spcPct val="100000"/>
              </a:lnSpc>
              <a:spcBef>
                <a:spcPts val="0"/>
              </a:spcBef>
              <a:spcAft>
                <a:spcPts val="0"/>
              </a:spcAft>
              <a:buSzPts val="1100"/>
              <a:buNone/>
            </a:pPr>
            <a:r>
              <a:rPr lang="en"/>
              <a:t>En la etapa de validacion ayuda a definir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02341dd64_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f02341dd64_3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 esta parte vemos los ejemplos de cómo un buen análisis de datos dan resultados muy favorables.</a:t>
            </a:r>
            <a:endParaRPr/>
          </a:p>
          <a:p>
            <a:pPr indent="0" lvl="0" marL="0" rtl="0" algn="l">
              <a:lnSpc>
                <a:spcPct val="100000"/>
              </a:lnSpc>
              <a:spcBef>
                <a:spcPts val="0"/>
              </a:spcBef>
              <a:spcAft>
                <a:spcPts val="0"/>
              </a:spcAft>
              <a:buSzPts val="1100"/>
              <a:buNone/>
            </a:pPr>
            <a:r>
              <a:rPr lang="en">
                <a:solidFill>
                  <a:srgbClr val="202124"/>
                </a:solidFill>
                <a:highlight>
                  <a:srgbClr val="FFFFFF"/>
                </a:highlight>
              </a:rPr>
              <a:t>La teoría de los </a:t>
            </a:r>
            <a:r>
              <a:rPr b="1" lang="en">
                <a:solidFill>
                  <a:srgbClr val="202124"/>
                </a:solidFill>
                <a:highlight>
                  <a:srgbClr val="FFFFFF"/>
                </a:highlight>
              </a:rPr>
              <a:t>seis grados de separación</a:t>
            </a:r>
            <a:r>
              <a:rPr lang="en">
                <a:solidFill>
                  <a:srgbClr val="202124"/>
                </a:solidFill>
                <a:highlight>
                  <a:srgbClr val="FFFFFF"/>
                </a:highlight>
              </a:rPr>
              <a:t> establece que cualquier persona está conectada a otra a través de una cadena de conocidos y puede encontrarse con cualquier persona del planeta con una diferencia y distancia de </a:t>
            </a:r>
            <a:r>
              <a:rPr b="1" lang="en">
                <a:solidFill>
                  <a:srgbClr val="202124"/>
                </a:solidFill>
                <a:highlight>
                  <a:srgbClr val="FFFFFF"/>
                </a:highlight>
              </a:rPr>
              <a:t>seis</a:t>
            </a:r>
            <a:r>
              <a:rPr lang="en">
                <a:solidFill>
                  <a:srgbClr val="202124"/>
                </a:solidFill>
                <a:highlight>
                  <a:srgbClr val="FFFFFF"/>
                </a:highlight>
              </a:rPr>
              <a:t> enlaces. </a:t>
            </a:r>
            <a:endParaRPr>
              <a:solidFill>
                <a:srgbClr val="202124"/>
              </a:solidFill>
              <a:highlight>
                <a:srgbClr val="FFFFFF"/>
              </a:highlight>
            </a:endParaRPr>
          </a:p>
          <a:p>
            <a:pPr indent="0" lvl="0" marL="0" rtl="0" algn="l">
              <a:lnSpc>
                <a:spcPct val="100000"/>
              </a:lnSpc>
              <a:spcBef>
                <a:spcPts val="0"/>
              </a:spcBef>
              <a:spcAft>
                <a:spcPts val="0"/>
              </a:spcAft>
              <a:buSzPts val="1100"/>
              <a:buNone/>
            </a:pPr>
            <a:r>
              <a:rPr lang="en">
                <a:solidFill>
                  <a:srgbClr val="202124"/>
                </a:solidFill>
                <a:highlight>
                  <a:srgbClr val="FFFFFF"/>
                </a:highlight>
              </a:rPr>
              <a:t>Contraejemplo de esto, está el sesgo de un mal análisis, como sucedía con el algoritmo de amazon para filtrar CV de aplicantes para puestos de sus equipos de ingeniería.</a:t>
            </a:r>
            <a:endParaRPr>
              <a:solidFill>
                <a:srgbClr val="202124"/>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02341dd64_3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f02341dd64_3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02341dd64_3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f02341dd64_3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02341dd64_3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f02341dd64_3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02341dd64_3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02341dd64_3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f02341dd64_3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f02341dd64_3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f02341dd64_3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f02341dd64_3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Conjunto de videos que explican:</a:t>
            </a:r>
            <a:br>
              <a:rPr lang="en"/>
            </a:br>
            <a:r>
              <a:rPr lang="en"/>
              <a:t>Ana tiene una lista de tareas, revisa las tareas y a las personas/areas con quien tiene que hablar, recopila info del problema que buscan solucionar, ella es un puente entre el conocimiento experto y las herramientas necesarias, explora datos internos y externos que pudieran servir o afectar, se pasa el 80% del tiempo en esta etapa de limpieza y transformación, filtrar, agrupar y colapsar que veremos justo más adelante, Ana en la exploración pasa a un subciclo donde regresemos a la limpieza y transformación, identificar si es un problema de clasificación, identificar regresion, ML supervisado por tener las respuestas o no supervisado porque no conozco las etiquetas finales, arma reporte con las gráficas expone el modelo este es el camino que creo que deberia seguir y recibe la retroalimentación, tal vez haya que regresar o sino, </a:t>
            </a:r>
            <a:endParaRPr sz="11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02341dd64_3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f02341dd64_3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02341dd64_3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f02341dd64_3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Esta parte es un extracto de un webinar de Datacamp. En donde vemos que… </a:t>
            </a:r>
            <a:endParaRPr/>
          </a:p>
          <a:p>
            <a:pPr indent="0" lvl="0" marL="0" rtl="0" algn="l">
              <a:lnSpc>
                <a:spcPct val="100000"/>
              </a:lnSpc>
              <a:spcBef>
                <a:spcPts val="0"/>
              </a:spcBef>
              <a:spcAft>
                <a:spcPts val="0"/>
              </a:spcAft>
              <a:buSzPts val="1100"/>
              <a:buNone/>
            </a:pPr>
            <a:r>
              <a:rPr lang="en"/>
              <a:t>Entre el analista de datos y el científico no es que haya un diferencia abismal pero las responsabilidades la generación de modelos cae con el científico.  </a:t>
            </a:r>
            <a:endParaRPr/>
          </a:p>
          <a:p>
            <a:pPr indent="0" lvl="0" marL="0" rtl="0" algn="l">
              <a:lnSpc>
                <a:spcPct val="100000"/>
              </a:lnSpc>
              <a:spcBef>
                <a:spcPts val="0"/>
              </a:spcBef>
              <a:spcAft>
                <a:spcPts val="0"/>
              </a:spcAft>
              <a:buSzPts val="1100"/>
              <a:buNone/>
            </a:pPr>
            <a:r>
              <a:rPr lang="en"/>
              <a:t>El salario depende justo de la empresa, el mercado en el que se aplica Mx/Usa, la experiencia de las persona,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02341dd64_3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f02341dd64_3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02341dd64_3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f02341dd64_3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02341dd64_3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f02341dd64_3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02341dd64_3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02341dd64_3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02341dd64_3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f02341dd64_3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02341dd64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f02341dd64_3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709f278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f709f278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02341dd64_3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f02341dd64_3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02341dd64_3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f02341dd64_3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02341dd64_3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f02341dd64_3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c3e6503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c3e6503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Cómo entrar al google drive</a:t>
            </a:r>
            <a:endParaRPr>
              <a:solidFill>
                <a:schemeClr val="dk1"/>
              </a:solidFill>
            </a:endParaRPr>
          </a:p>
          <a:p>
            <a:pPr indent="0" lvl="0" marL="0" rtl="0" algn="l">
              <a:spcBef>
                <a:spcPts val="0"/>
              </a:spcBef>
              <a:spcAft>
                <a:spcPts val="0"/>
              </a:spcAft>
              <a:buNone/>
            </a:pPr>
            <a:r>
              <a:rPr lang="en">
                <a:solidFill>
                  <a:schemeClr val="dk1"/>
                </a:solidFill>
              </a:rPr>
              <a:t>Boton en campus no manda a la liga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bf240020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bf240020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a560eae0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a560eae0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04277ee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104277ee4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02341dd6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f02341dd64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7" name="Shape 127"/>
        <p:cNvGrpSpPr/>
        <p:nvPr/>
      </p:nvGrpSpPr>
      <p:grpSpPr>
        <a:xfrm>
          <a:off x="0" y="0"/>
          <a:ext cx="0" cy="0"/>
          <a:chOff x="0" y="0"/>
          <a:chExt cx="0" cy="0"/>
        </a:xfrm>
      </p:grpSpPr>
      <p:sp>
        <p:nvSpPr>
          <p:cNvPr id="128" name="Google Shape;128;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9" name="Google Shape;129;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0" name="Google Shape;130;p33"/>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1" name="Google Shape;131;p33"/>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2" name="Google Shape;132;p33"/>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133" name="Shape 133"/>
        <p:cNvGrpSpPr/>
        <p:nvPr/>
      </p:nvGrpSpPr>
      <p:grpSpPr>
        <a:xfrm>
          <a:off x="0" y="0"/>
          <a:ext cx="0" cy="0"/>
          <a:chOff x="0" y="0"/>
          <a:chExt cx="0" cy="0"/>
        </a:xfrm>
      </p:grpSpPr>
      <p:sp>
        <p:nvSpPr>
          <p:cNvPr id="134" name="Google Shape;134;p34"/>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5" name="Google Shape;135;p34"/>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6" name="Google Shape;136;p34"/>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colab.research.google.com/" TargetMode="External"/><Relationship Id="rId4" Type="http://schemas.openxmlformats.org/officeDocument/2006/relationships/hyperlink" Target="https://drive.google.com/drive/folders/1q8vaHn2VA09okFohHVOLbH_q8C4c-zAd?usp=sharing" TargetMode="External"/><Relationship Id="rId5" Type="http://schemas.openxmlformats.org/officeDocument/2006/relationships/hyperlink" Target="https://campus.devf.la" TargetMode="External"/><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hyperlink" Target="https://thenextweb.com/neural/2020/10/16/how-id-study-machine-learning-if-id-be-starting-out-today-syndication/" TargetMode="External"/><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1.gif"/><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hyperlink" Target="https://applymagicsauce.com" TargetMode="External"/><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applymagicsauce.com" TargetMode="External"/><Relationship Id="rId4" Type="http://schemas.openxmlformats.org/officeDocument/2006/relationships/image" Target="../media/image40.png"/><Relationship Id="rId5"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adssettings.google.com/authenticated" TargetMode="Externa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3.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81.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67.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hyperlink" Target="https://www.forbes.com/sites/bernardmarr/2017/10/30/the-amazing-ways-spotify-uses-big-data-ai-and-machine-learning-to-drive-business-success/" TargetMode="External"/><Relationship Id="rId4" Type="http://schemas.openxmlformats.org/officeDocument/2006/relationships/image" Target="../media/image69.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hyperlink" Target="http://www3.weforum.org/docs/WEF_Jobs_of_Tomorrow_2020.pdf" TargetMode="External"/><Relationship Id="rId4" Type="http://schemas.openxmlformats.org/officeDocument/2006/relationships/image" Target="../media/image73.png"/><Relationship Id="rId5"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8.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8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 Id="rId3" Type="http://schemas.openxmlformats.org/officeDocument/2006/relationships/image" Target="../media/image77.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5.png"/><Relationship Id="rId4" Type="http://schemas.openxmlformats.org/officeDocument/2006/relationships/image" Target="../media/image79.png"/><Relationship Id="rId5" Type="http://schemas.openxmlformats.org/officeDocument/2006/relationships/image" Target="../media/image29.png"/><Relationship Id="rId6" Type="http://schemas.openxmlformats.org/officeDocument/2006/relationships/hyperlink" Target="https://en.wikipedia.org/wiki/Help:IPA_for_Englis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6.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www.google.org/flutrends/about/how.html" TargetMode="External"/><Relationship Id="rId4" Type="http://schemas.openxmlformats.org/officeDocument/2006/relationships/hyperlink" Target="http://www.facebook.com/" TargetMode="External"/><Relationship Id="rId5" Type="http://schemas.openxmlformats.org/officeDocument/2006/relationships/hyperlink" Target="http://www.linkedin.com/" TargetMode="External"/><Relationship Id="rId6" Type="http://schemas.openxmlformats.org/officeDocument/2006/relationships/hyperlink" Target="http://www.amazon.com/" TargetMode="External"/><Relationship Id="rId7"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8.jpg"/><Relationship Id="rId4" Type="http://schemas.openxmlformats.org/officeDocument/2006/relationships/image" Target="../media/image74.png"/><Relationship Id="rId5" Type="http://schemas.openxmlformats.org/officeDocument/2006/relationships/image" Target="../media/image63.jpg"/><Relationship Id="rId6" Type="http://schemas.openxmlformats.org/officeDocument/2006/relationships/image" Target="../media/image75.png"/><Relationship Id="rId7" Type="http://schemas.openxmlformats.org/officeDocument/2006/relationships/image" Target="../media/image72.png"/><Relationship Id="rId8"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85.png"/><Relationship Id="rId4" Type="http://schemas.openxmlformats.org/officeDocument/2006/relationships/hyperlink" Target="https://www.datacamp.com/resources/webinars/scaling-data-science-at-your-organization-part-1" TargetMode="External"/><Relationship Id="rId5"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93.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87.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www.simplilearn.com/tutorials/data-science-tutorial/what-is-data-science" TargetMode="External"/><Relationship Id="rId4" Type="http://schemas.openxmlformats.org/officeDocument/2006/relationships/image" Target="../media/image86.png"/><Relationship Id="rId5"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88.png"/><Relationship Id="rId4" Type="http://schemas.openxmlformats.org/officeDocument/2006/relationships/hyperlink" Target="https://www.datacamp.com/resources/webinars/scaling-data-science-at-your-organization-part-1" TargetMode="External"/><Relationship Id="rId5"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 Id="rId3" Type="http://schemas.openxmlformats.org/officeDocument/2006/relationships/image" Target="../media/image89.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 Id="rId3" Type="http://schemas.openxmlformats.org/officeDocument/2006/relationships/image" Target="../media/image95.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7.xml"/><Relationship Id="rId3" Type="http://schemas.openxmlformats.org/officeDocument/2006/relationships/image" Target="../media/image96.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83.png"/><Relationship Id="rId4" Type="http://schemas.openxmlformats.org/officeDocument/2006/relationships/image" Target="../media/image29.png"/><Relationship Id="rId5"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9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hyperlink" Target="https://www.linkedin.com/in/jose-carlos-del-valle/" TargetMode="External"/><Relationship Id="rId4" Type="http://schemas.openxmlformats.org/officeDocument/2006/relationships/hyperlink" Target="https://github.com/jcval94" TargetMode="External"/><Relationship Id="rId5" Type="http://schemas.openxmlformats.org/officeDocument/2006/relationships/image" Target="../media/image29.png"/><Relationship Id="rId6"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s://insights.stackoverflow.com/survey/2020#salary" TargetMode="External"/><Relationship Id="rId4" Type="http://schemas.openxmlformats.org/officeDocument/2006/relationships/image" Target="../media/image92.png"/><Relationship Id="rId5"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s://insights.stackoverflow.com/survey/2020#salary" TargetMode="External"/><Relationship Id="rId4" Type="http://schemas.openxmlformats.org/officeDocument/2006/relationships/image" Target="../media/image91.png"/><Relationship Id="rId5"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58.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 name="Shape 208"/>
        <p:cNvGrpSpPr/>
        <p:nvPr/>
      </p:nvGrpSpPr>
      <p:grpSpPr>
        <a:xfrm>
          <a:off x="0" y="0"/>
          <a:ext cx="0" cy="0"/>
          <a:chOff x="0" y="0"/>
          <a:chExt cx="0" cy="0"/>
        </a:xfrm>
      </p:grpSpPr>
      <p:sp>
        <p:nvSpPr>
          <p:cNvPr id="209" name="Google Shape;209;p44"/>
          <p:cNvSpPr txBox="1"/>
          <p:nvPr/>
        </p:nvSpPr>
        <p:spPr>
          <a:xfrm>
            <a:off x="697575" y="463350"/>
            <a:ext cx="7628400" cy="6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Dr. Erick Dasaev de la Rosa</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210" name="Google Shape;210;p44"/>
          <p:cNvSpPr txBox="1"/>
          <p:nvPr>
            <p:ph idx="1" type="body"/>
          </p:nvPr>
        </p:nvSpPr>
        <p:spPr>
          <a:xfrm>
            <a:off x="692700" y="1228675"/>
            <a:ext cx="4260300" cy="17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317500" lvl="0" marL="457200" rtl="0" algn="l">
              <a:spcBef>
                <a:spcPts val="0"/>
              </a:spcBef>
              <a:spcAft>
                <a:spcPts val="0"/>
              </a:spcAft>
              <a:buSzPts val="1400"/>
              <a:buChar char="●"/>
            </a:pPr>
            <a:r>
              <a:rPr lang="en" sz="1400"/>
              <a:t>Ingeniero en Bionica.</a:t>
            </a:r>
            <a:endParaRPr sz="1400"/>
          </a:p>
          <a:p>
            <a:pPr indent="-317500" lvl="0" marL="457200" rtl="0" algn="l">
              <a:spcBef>
                <a:spcPts val="0"/>
              </a:spcBef>
              <a:spcAft>
                <a:spcPts val="0"/>
              </a:spcAft>
              <a:buSzPts val="1400"/>
              <a:buChar char="●"/>
            </a:pPr>
            <a:r>
              <a:rPr lang="en" sz="1400"/>
              <a:t>Maestría en Control y Automatización e Inteligencia Artificial Orientada.</a:t>
            </a:r>
            <a:endParaRPr sz="1400"/>
          </a:p>
          <a:p>
            <a:pPr indent="-317500" lvl="0" marL="457200" rtl="0" algn="l">
              <a:spcBef>
                <a:spcPts val="0"/>
              </a:spcBef>
              <a:spcAft>
                <a:spcPts val="0"/>
              </a:spcAft>
              <a:buSzPts val="1400"/>
              <a:buChar char="●"/>
            </a:pPr>
            <a:r>
              <a:rPr lang="en" sz="1400"/>
              <a:t>Doctorado en Control y Automatización y Sistemas Inteligentes.</a:t>
            </a:r>
            <a:endParaRPr sz="1400"/>
          </a:p>
        </p:txBody>
      </p:sp>
      <p:sp>
        <p:nvSpPr>
          <p:cNvPr id="211" name="Google Shape;211;p44"/>
          <p:cNvSpPr txBox="1"/>
          <p:nvPr>
            <p:ph idx="1" type="body"/>
          </p:nvPr>
        </p:nvSpPr>
        <p:spPr>
          <a:xfrm>
            <a:off x="692700" y="303842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a:t>
            </a:r>
            <a:endParaRPr sz="1400"/>
          </a:p>
          <a:p>
            <a:pPr indent="-317500" lvl="0" marL="457200" rtl="0" algn="l">
              <a:spcBef>
                <a:spcPts val="0"/>
              </a:spcBef>
              <a:spcAft>
                <a:spcPts val="0"/>
              </a:spcAft>
              <a:buSzPts val="1400"/>
              <a:buChar char="●"/>
            </a:pPr>
            <a:r>
              <a:rPr lang="en" sz="1400"/>
              <a:t>Sr. Data Scientist GE</a:t>
            </a:r>
            <a:endParaRPr sz="1400"/>
          </a:p>
          <a:p>
            <a:pPr indent="-317500" lvl="0" marL="457200" rtl="0" algn="l">
              <a:spcBef>
                <a:spcPts val="0"/>
              </a:spcBef>
              <a:spcAft>
                <a:spcPts val="0"/>
              </a:spcAft>
              <a:buSzPts val="1400"/>
              <a:buChar char="●"/>
            </a:pPr>
            <a:r>
              <a:rPr lang="en" sz="1400"/>
              <a:t>Machine Learning Researcher</a:t>
            </a:r>
            <a:endParaRPr sz="1400"/>
          </a:p>
        </p:txBody>
      </p:sp>
      <p:pic>
        <p:nvPicPr>
          <p:cNvPr id="212" name="Google Shape;212;p4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13" name="Google Shape;213;p44"/>
          <p:cNvPicPr preferRelativeResize="0"/>
          <p:nvPr/>
        </p:nvPicPr>
        <p:blipFill rotWithShape="1">
          <a:blip r:embed="rId4">
            <a:alphaModFix/>
          </a:blip>
          <a:srcRect b="0" l="25265" r="23129" t="0"/>
          <a:stretch/>
        </p:blipFill>
        <p:spPr>
          <a:xfrm>
            <a:off x="5434325" y="1516750"/>
            <a:ext cx="1264449" cy="1739675"/>
          </a:xfrm>
          <a:prstGeom prst="rect">
            <a:avLst/>
          </a:prstGeom>
          <a:noFill/>
          <a:ln>
            <a:noFill/>
          </a:ln>
        </p:spPr>
      </p:pic>
      <p:pic>
        <p:nvPicPr>
          <p:cNvPr id="214" name="Google Shape;214;p44"/>
          <p:cNvPicPr preferRelativeResize="0"/>
          <p:nvPr/>
        </p:nvPicPr>
        <p:blipFill>
          <a:blip r:embed="rId5">
            <a:alphaModFix/>
          </a:blip>
          <a:stretch>
            <a:fillRect/>
          </a:stretch>
        </p:blipFill>
        <p:spPr>
          <a:xfrm>
            <a:off x="6779400" y="1516750"/>
            <a:ext cx="1457169" cy="1739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8" name="Shape 218"/>
        <p:cNvGrpSpPr/>
        <p:nvPr/>
      </p:nvGrpSpPr>
      <p:grpSpPr>
        <a:xfrm>
          <a:off x="0" y="0"/>
          <a:ext cx="0" cy="0"/>
          <a:chOff x="0" y="0"/>
          <a:chExt cx="0" cy="0"/>
        </a:xfrm>
      </p:grpSpPr>
      <p:sp>
        <p:nvSpPr>
          <p:cNvPr id="219" name="Google Shape;219;p45"/>
          <p:cNvSpPr txBox="1"/>
          <p:nvPr/>
        </p:nvSpPr>
        <p:spPr>
          <a:xfrm>
            <a:off x="545175" y="463350"/>
            <a:ext cx="8260200" cy="6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Dr. Gonzalo G. Peraza Mues</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220" name="Google Shape;220;p4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0" lvl="0" marL="0" rtl="0" algn="l">
              <a:spcBef>
                <a:spcPts val="0"/>
              </a:spcBef>
              <a:spcAft>
                <a:spcPts val="0"/>
              </a:spcAft>
              <a:buNone/>
            </a:pPr>
            <a:r>
              <a:rPr lang="en" sz="1400"/>
              <a:t>Licenciatura en Ingeniería Física.</a:t>
            </a:r>
            <a:endParaRPr sz="1400"/>
          </a:p>
          <a:p>
            <a:pPr indent="0" lvl="0" marL="0" rtl="0" algn="l">
              <a:spcBef>
                <a:spcPts val="0"/>
              </a:spcBef>
              <a:spcAft>
                <a:spcPts val="0"/>
              </a:spcAft>
              <a:buNone/>
            </a:pPr>
            <a:r>
              <a:rPr lang="en" sz="1400"/>
              <a:t>Maestría en Física Aplicada</a:t>
            </a:r>
            <a:endParaRPr sz="1400"/>
          </a:p>
          <a:p>
            <a:pPr indent="0" lvl="0" marL="0" rtl="0" algn="l">
              <a:spcBef>
                <a:spcPts val="0"/>
              </a:spcBef>
              <a:spcAft>
                <a:spcPts val="0"/>
              </a:spcAft>
              <a:buNone/>
            </a:pPr>
            <a:r>
              <a:rPr lang="en" sz="1400"/>
              <a:t>Doctorado en Física Teórica</a:t>
            </a:r>
            <a:endParaRPr sz="1400"/>
          </a:p>
          <a:p>
            <a:pPr indent="-317500" lvl="0" marL="457200" rtl="0" algn="l">
              <a:spcBef>
                <a:spcPts val="0"/>
              </a:spcBef>
              <a:spcAft>
                <a:spcPts val="0"/>
              </a:spcAft>
              <a:buSzPts val="1400"/>
              <a:buChar char="●"/>
            </a:pPr>
            <a:r>
              <a:rPr lang="en" sz="1400"/>
              <a:t>Física estadística</a:t>
            </a:r>
            <a:endParaRPr sz="1400"/>
          </a:p>
          <a:p>
            <a:pPr indent="-317500" lvl="0" marL="457200" rtl="0" algn="l">
              <a:spcBef>
                <a:spcPts val="0"/>
              </a:spcBef>
              <a:spcAft>
                <a:spcPts val="0"/>
              </a:spcAft>
              <a:buSzPts val="1400"/>
              <a:buChar char="●"/>
            </a:pPr>
            <a:r>
              <a:rPr lang="en" sz="1400"/>
              <a:t>Física computacional</a:t>
            </a:r>
            <a:endParaRPr sz="1400"/>
          </a:p>
        </p:txBody>
      </p:sp>
      <p:sp>
        <p:nvSpPr>
          <p:cNvPr id="221" name="Google Shape;221;p45"/>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a:t>
            </a:r>
            <a:endParaRPr sz="1400"/>
          </a:p>
          <a:p>
            <a:pPr indent="-317500" lvl="0" marL="457200" rtl="0" algn="l">
              <a:spcBef>
                <a:spcPts val="0"/>
              </a:spcBef>
              <a:spcAft>
                <a:spcPts val="0"/>
              </a:spcAft>
              <a:buSzPts val="1400"/>
              <a:buChar char="●"/>
            </a:pPr>
            <a:r>
              <a:rPr lang="en" sz="1400"/>
              <a:t>Coordinador de la carrera de Ing. de Datos</a:t>
            </a:r>
            <a:endParaRPr sz="1400"/>
          </a:p>
          <a:p>
            <a:pPr indent="-317500" lvl="0" marL="457200" rtl="0" algn="l">
              <a:spcBef>
                <a:spcPts val="0"/>
              </a:spcBef>
              <a:spcAft>
                <a:spcPts val="0"/>
              </a:spcAft>
              <a:buSzPts val="1400"/>
              <a:buChar char="●"/>
            </a:pPr>
            <a:r>
              <a:rPr lang="en" sz="1400"/>
              <a:t>Profesor-Investigador</a:t>
            </a:r>
            <a:endParaRPr sz="1400"/>
          </a:p>
        </p:txBody>
      </p:sp>
      <p:pic>
        <p:nvPicPr>
          <p:cNvPr id="222" name="Google Shape;222;p45"/>
          <p:cNvPicPr preferRelativeResize="0"/>
          <p:nvPr/>
        </p:nvPicPr>
        <p:blipFill>
          <a:blip r:embed="rId3">
            <a:alphaModFix/>
          </a:blip>
          <a:stretch>
            <a:fillRect/>
          </a:stretch>
        </p:blipFill>
        <p:spPr>
          <a:xfrm>
            <a:off x="311700" y="2860050"/>
            <a:ext cx="2324100" cy="1314450"/>
          </a:xfrm>
          <a:prstGeom prst="rect">
            <a:avLst/>
          </a:prstGeom>
          <a:noFill/>
          <a:ln>
            <a:noFill/>
          </a:ln>
        </p:spPr>
      </p:pic>
      <p:pic>
        <p:nvPicPr>
          <p:cNvPr id="223" name="Google Shape;223;p45"/>
          <p:cNvPicPr preferRelativeResize="0"/>
          <p:nvPr/>
        </p:nvPicPr>
        <p:blipFill>
          <a:blip r:embed="rId4">
            <a:alphaModFix/>
          </a:blip>
          <a:stretch>
            <a:fillRect/>
          </a:stretch>
        </p:blipFill>
        <p:spPr>
          <a:xfrm>
            <a:off x="3095638" y="3110950"/>
            <a:ext cx="1476375" cy="1809750"/>
          </a:xfrm>
          <a:prstGeom prst="rect">
            <a:avLst/>
          </a:prstGeom>
          <a:noFill/>
          <a:ln>
            <a:noFill/>
          </a:ln>
        </p:spPr>
      </p:pic>
      <p:pic>
        <p:nvPicPr>
          <p:cNvPr id="224" name="Google Shape;224;p45"/>
          <p:cNvPicPr preferRelativeResize="0"/>
          <p:nvPr/>
        </p:nvPicPr>
        <p:blipFill>
          <a:blip r:embed="rId5">
            <a:alphaModFix/>
          </a:blip>
          <a:stretch>
            <a:fillRect/>
          </a:stretch>
        </p:blipFill>
        <p:spPr>
          <a:xfrm>
            <a:off x="5546800" y="2365700"/>
            <a:ext cx="2952750" cy="1390650"/>
          </a:xfrm>
          <a:prstGeom prst="rect">
            <a:avLst/>
          </a:prstGeom>
          <a:noFill/>
          <a:ln>
            <a:noFill/>
          </a:ln>
        </p:spPr>
      </p:pic>
      <p:pic>
        <p:nvPicPr>
          <p:cNvPr id="225" name="Google Shape;225;p45"/>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nvSpPr>
        <p:spPr>
          <a:xfrm>
            <a:off x="545175" y="463350"/>
            <a:ext cx="8260200" cy="210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Ing. Fís. Didier Gamboa Angulo</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231" name="Google Shape;231;p4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0" lvl="0" marL="0" rtl="0" algn="l">
              <a:spcBef>
                <a:spcPts val="0"/>
              </a:spcBef>
              <a:spcAft>
                <a:spcPts val="0"/>
              </a:spcAft>
              <a:buNone/>
            </a:pPr>
            <a:r>
              <a:rPr lang="en" sz="1400"/>
              <a:t>Licenciatura en Ingeniería Física:</a:t>
            </a:r>
            <a:endParaRPr sz="1400"/>
          </a:p>
          <a:p>
            <a:pPr indent="-317500" lvl="0" marL="457200" rtl="0" algn="l">
              <a:spcBef>
                <a:spcPts val="0"/>
              </a:spcBef>
              <a:spcAft>
                <a:spcPts val="0"/>
              </a:spcAft>
              <a:buSzPts val="1400"/>
              <a:buChar char="●"/>
            </a:pPr>
            <a:r>
              <a:rPr lang="en" sz="1400"/>
              <a:t>Computación Cuántica</a:t>
            </a:r>
            <a:endParaRPr sz="1400"/>
          </a:p>
          <a:p>
            <a:pPr indent="-317500" lvl="0" marL="457200" rtl="0" algn="l">
              <a:spcBef>
                <a:spcPts val="0"/>
              </a:spcBef>
              <a:spcAft>
                <a:spcPts val="0"/>
              </a:spcAft>
              <a:buSzPts val="1400"/>
              <a:buChar char="●"/>
            </a:pPr>
            <a:r>
              <a:rPr lang="en" sz="1400"/>
              <a:t>Física Teórica y Computacional</a:t>
            </a:r>
            <a:endParaRPr sz="1400"/>
          </a:p>
        </p:txBody>
      </p:sp>
      <p:sp>
        <p:nvSpPr>
          <p:cNvPr id="232" name="Google Shape;232;p46"/>
          <p:cNvSpPr txBox="1"/>
          <p:nvPr>
            <p:ph idx="1" type="body"/>
          </p:nvPr>
        </p:nvSpPr>
        <p:spPr>
          <a:xfrm>
            <a:off x="45720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Laboral </a:t>
            </a:r>
            <a:endParaRPr sz="1400"/>
          </a:p>
          <a:p>
            <a:pPr indent="-317500" lvl="0" marL="457200" rtl="0" algn="l">
              <a:spcBef>
                <a:spcPts val="0"/>
              </a:spcBef>
              <a:spcAft>
                <a:spcPts val="0"/>
              </a:spcAft>
              <a:buSzPts val="1400"/>
              <a:buChar char="●"/>
            </a:pPr>
            <a:r>
              <a:rPr lang="en" sz="1400"/>
              <a:t>Experiencia en la Industria: Innovación Tecnológica y Ciencia de Datos</a:t>
            </a:r>
            <a:endParaRPr sz="1400"/>
          </a:p>
          <a:p>
            <a:pPr indent="-317500" lvl="0" marL="457200" rtl="0" algn="l">
              <a:spcBef>
                <a:spcPts val="0"/>
              </a:spcBef>
              <a:spcAft>
                <a:spcPts val="0"/>
              </a:spcAft>
              <a:buSzPts val="1400"/>
              <a:buChar char="●"/>
            </a:pPr>
            <a:r>
              <a:rPr lang="en" sz="1400"/>
              <a:t>Profesor Universitario</a:t>
            </a:r>
            <a:endParaRPr sz="1400"/>
          </a:p>
        </p:txBody>
      </p:sp>
      <p:pic>
        <p:nvPicPr>
          <p:cNvPr id="233" name="Google Shape;233;p46"/>
          <p:cNvPicPr preferRelativeResize="0"/>
          <p:nvPr/>
        </p:nvPicPr>
        <p:blipFill>
          <a:blip r:embed="rId3">
            <a:alphaModFix/>
          </a:blip>
          <a:stretch>
            <a:fillRect/>
          </a:stretch>
        </p:blipFill>
        <p:spPr>
          <a:xfrm>
            <a:off x="582913" y="2510763"/>
            <a:ext cx="3000375" cy="2181225"/>
          </a:xfrm>
          <a:prstGeom prst="rect">
            <a:avLst/>
          </a:prstGeom>
          <a:noFill/>
          <a:ln>
            <a:noFill/>
          </a:ln>
        </p:spPr>
      </p:pic>
      <p:pic>
        <p:nvPicPr>
          <p:cNvPr id="234" name="Google Shape;234;p46"/>
          <p:cNvPicPr preferRelativeResize="0"/>
          <p:nvPr/>
        </p:nvPicPr>
        <p:blipFill>
          <a:blip r:embed="rId4">
            <a:alphaModFix/>
          </a:blip>
          <a:stretch>
            <a:fillRect/>
          </a:stretch>
        </p:blipFill>
        <p:spPr>
          <a:xfrm>
            <a:off x="4517538" y="2348838"/>
            <a:ext cx="4029075" cy="2505075"/>
          </a:xfrm>
          <a:prstGeom prst="rect">
            <a:avLst/>
          </a:prstGeom>
          <a:noFill/>
          <a:ln>
            <a:noFill/>
          </a:ln>
        </p:spPr>
      </p:pic>
      <p:pic>
        <p:nvPicPr>
          <p:cNvPr id="235" name="Google Shape;235;p4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1" name="Google Shape;241;p47"/>
          <p:cNvSpPr txBox="1"/>
          <p:nvPr/>
        </p:nvSpPr>
        <p:spPr>
          <a:xfrm>
            <a:off x="2362650" y="1799250"/>
            <a:ext cx="4418700" cy="15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¿Cómo vamos a trabajar?</a:t>
            </a:r>
            <a:endParaRPr b="1">
              <a:solidFill>
                <a:srgbClr val="44184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nvSpPr>
        <p:spPr>
          <a:xfrm>
            <a:off x="545175" y="463350"/>
            <a:ext cx="8260200" cy="58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0" i="0" sz="1800" u="none" cap="none" strike="noStrike">
              <a:solidFill>
                <a:srgbClr val="441848"/>
              </a:solidFill>
              <a:latin typeface="Nunito"/>
              <a:ea typeface="Nunito"/>
              <a:cs typeface="Nunito"/>
              <a:sym typeface="Nunito"/>
            </a:endParaRPr>
          </a:p>
        </p:txBody>
      </p:sp>
      <p:sp>
        <p:nvSpPr>
          <p:cNvPr id="247" name="Google Shape;247;p48"/>
          <p:cNvSpPr txBox="1"/>
          <p:nvPr/>
        </p:nvSpPr>
        <p:spPr>
          <a:xfrm>
            <a:off x="441900" y="1032175"/>
            <a:ext cx="8260200" cy="3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30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Iniciaremos puntualmente a las </a:t>
            </a:r>
            <a:r>
              <a:rPr b="1" lang="en" sz="1800">
                <a:solidFill>
                  <a:srgbClr val="202124"/>
                </a:solidFill>
                <a:highlight>
                  <a:srgbClr val="FFD966"/>
                </a:highlight>
                <a:latin typeface="Montserrat"/>
                <a:ea typeface="Montserrat"/>
                <a:cs typeface="Montserrat"/>
                <a:sym typeface="Montserrat"/>
              </a:rPr>
              <a:t>18:30 hrs (hora de la Ciudad de México)</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La clase se dividirá básicamente en dos partes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lang="en" sz="1800">
                <a:solidFill>
                  <a:schemeClr val="dk1"/>
                </a:solidFill>
                <a:latin typeface="Montserrat"/>
                <a:ea typeface="Montserrat"/>
                <a:cs typeface="Montserrat"/>
                <a:sym typeface="Montserrat"/>
              </a:rPr>
              <a:t>L</a:t>
            </a:r>
            <a:r>
              <a:rPr i="0" lang="en" sz="1800" u="none" cap="none" strike="noStrike">
                <a:solidFill>
                  <a:schemeClr val="dk1"/>
                </a:solidFill>
                <a:latin typeface="Montserrat"/>
                <a:ea typeface="Montserrat"/>
                <a:cs typeface="Montserrat"/>
                <a:sym typeface="Montserrat"/>
              </a:rPr>
              <a:t>a primera </a:t>
            </a:r>
            <a:r>
              <a:rPr lang="en" sz="1800">
                <a:solidFill>
                  <a:schemeClr val="dk1"/>
                </a:solidFill>
                <a:latin typeface="Montserrat"/>
                <a:ea typeface="Montserrat"/>
                <a:cs typeface="Montserrat"/>
                <a:sym typeface="Montserrat"/>
              </a:rPr>
              <a:t>será</a:t>
            </a:r>
            <a:r>
              <a:rPr b="1" lang="en" sz="1800">
                <a:solidFill>
                  <a:srgbClr val="202124"/>
                </a:solidFill>
                <a:highlight>
                  <a:srgbClr val="FFD966"/>
                </a:highlight>
                <a:latin typeface="Montserrat"/>
                <a:ea typeface="Montserrat"/>
                <a:cs typeface="Montserrat"/>
                <a:sym typeface="Montserrat"/>
              </a:rPr>
              <a:t> teórica</a:t>
            </a:r>
            <a:r>
              <a:rPr lang="en" sz="1800">
                <a:solidFill>
                  <a:schemeClr val="dk1"/>
                </a:solidFill>
                <a:latin typeface="Montserrat"/>
                <a:ea typeface="Montserrat"/>
                <a:cs typeface="Montserrat"/>
                <a:sym typeface="Montserrat"/>
              </a:rPr>
              <a:t>. Deberás</a:t>
            </a:r>
            <a:r>
              <a:rPr i="0" lang="en" sz="1800" u="none" cap="none" strike="noStrike">
                <a:solidFill>
                  <a:schemeClr val="dk1"/>
                </a:solidFill>
                <a:latin typeface="Montserrat"/>
                <a:ea typeface="Montserrat"/>
                <a:cs typeface="Montserrat"/>
                <a:sym typeface="Montserrat"/>
              </a:rPr>
              <a:t> prestar atención mientras se expone el tema, as</a:t>
            </a:r>
            <a:r>
              <a:rPr lang="en" sz="1800">
                <a:solidFill>
                  <a:schemeClr val="dk1"/>
                </a:solidFill>
                <a:latin typeface="Montserrat"/>
                <a:ea typeface="Montserrat"/>
                <a:cs typeface="Montserrat"/>
                <a:sym typeface="Montserrat"/>
              </a:rPr>
              <a:t>í como </a:t>
            </a:r>
            <a:r>
              <a:rPr b="1" lang="en" sz="1800">
                <a:solidFill>
                  <a:srgbClr val="202124"/>
                </a:solidFill>
                <a:highlight>
                  <a:srgbClr val="FFD966"/>
                </a:highlight>
                <a:latin typeface="Montserrat"/>
                <a:ea typeface="Montserrat"/>
                <a:cs typeface="Montserrat"/>
                <a:sym typeface="Montserrat"/>
              </a:rPr>
              <a:t>realizar todas las preguntas que quieras.</a:t>
            </a:r>
            <a:r>
              <a:rPr i="0" lang="en" sz="1800" u="none" cap="none" strike="noStrike">
                <a:solidFill>
                  <a:schemeClr val="dk1"/>
                </a:solidFill>
                <a:latin typeface="Montserrat"/>
                <a:ea typeface="Montserrat"/>
                <a:cs typeface="Montserrat"/>
                <a:sym typeface="Montserrat"/>
              </a:rPr>
              <a:t> </a:t>
            </a:r>
            <a:endParaRPr i="0" sz="1800" u="none" cap="none" strike="noStrike">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La segunda será </a:t>
            </a:r>
            <a:r>
              <a:rPr b="1" lang="en" sz="1800">
                <a:solidFill>
                  <a:srgbClr val="202124"/>
                </a:solidFill>
                <a:highlight>
                  <a:srgbClr val="FFD966"/>
                </a:highlight>
                <a:latin typeface="Montserrat"/>
                <a:ea typeface="Montserrat"/>
                <a:cs typeface="Montserrat"/>
                <a:sym typeface="Montserrat"/>
              </a:rPr>
              <a:t>práctica</a:t>
            </a:r>
            <a:r>
              <a:rPr i="0" lang="en" sz="1800" u="none" cap="none" strike="noStrike">
                <a:solidFill>
                  <a:schemeClr val="dk1"/>
                </a:solidFill>
                <a:latin typeface="Montserrat"/>
                <a:ea typeface="Montserrat"/>
                <a:cs typeface="Montserrat"/>
                <a:sym typeface="Montserrat"/>
              </a:rPr>
              <a:t>,</a:t>
            </a:r>
            <a:r>
              <a:rPr lang="en" sz="1800">
                <a:solidFill>
                  <a:schemeClr val="dk1"/>
                </a:solidFill>
                <a:latin typeface="Montserrat"/>
                <a:ea typeface="Montserrat"/>
                <a:cs typeface="Montserrat"/>
                <a:sym typeface="Montserrat"/>
              </a:rPr>
              <a:t> donde dejaremos un ejercicio y nos dividiremos en equipos mediante breakout rooms de Zoom.</a:t>
            </a:r>
            <a:endParaRPr sz="1800">
              <a:solidFill>
                <a:schemeClr val="dk1"/>
              </a:solidFill>
              <a:latin typeface="Montserrat"/>
              <a:ea typeface="Montserrat"/>
              <a:cs typeface="Montserrat"/>
              <a:sym typeface="Montserrat"/>
            </a:endParaRPr>
          </a:p>
          <a:p>
            <a:pPr indent="0" lvl="0" marL="91440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Tendremos un </a:t>
            </a:r>
            <a:r>
              <a:rPr b="1" lang="en" sz="1800">
                <a:solidFill>
                  <a:srgbClr val="202124"/>
                </a:solidFill>
                <a:highlight>
                  <a:srgbClr val="FFD966"/>
                </a:highlight>
                <a:latin typeface="Montserrat"/>
                <a:ea typeface="Montserrat"/>
                <a:cs typeface="Montserrat"/>
                <a:sym typeface="Montserrat"/>
              </a:rPr>
              <a:t>break de 15 minutos</a:t>
            </a:r>
            <a:r>
              <a:rPr i="0" lang="en" sz="1800" u="none" cap="none" strike="noStrike">
                <a:solidFill>
                  <a:schemeClr val="dk1"/>
                </a:solidFill>
                <a:latin typeface="Montserrat"/>
                <a:ea typeface="Montserrat"/>
                <a:cs typeface="Montserrat"/>
                <a:sym typeface="Montserrat"/>
              </a:rPr>
              <a:t> a las </a:t>
            </a:r>
            <a:r>
              <a:rPr b="1" lang="en" sz="1800">
                <a:solidFill>
                  <a:srgbClr val="202124"/>
                </a:solidFill>
                <a:highlight>
                  <a:srgbClr val="FFD966"/>
                </a:highlight>
                <a:latin typeface="Montserrat"/>
                <a:ea typeface="Montserrat"/>
                <a:cs typeface="Montserrat"/>
                <a:sym typeface="Montserrat"/>
              </a:rPr>
              <a:t>20:00 hrs</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p:txBody>
      </p:sp>
      <p:pic>
        <p:nvPicPr>
          <p:cNvPr id="248" name="Google Shape;248;p4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9"/>
          <p:cNvSpPr txBox="1"/>
          <p:nvPr/>
        </p:nvSpPr>
        <p:spPr>
          <a:xfrm>
            <a:off x="441900" y="395675"/>
            <a:ext cx="8260200" cy="437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1" i="0" sz="2600" u="none" cap="none" strike="noStrike">
              <a:solidFill>
                <a:srgbClr val="441848"/>
              </a:solidFill>
              <a:latin typeface="Montserrat"/>
              <a:ea typeface="Montserrat"/>
              <a:cs typeface="Montserrat"/>
              <a:sym typeface="Montserrat"/>
            </a:endParaRPr>
          </a:p>
          <a:p>
            <a:pPr indent="-342900" lvl="0" marL="457200" marR="0" rtl="0" algn="l">
              <a:lnSpc>
                <a:spcPct val="115000"/>
              </a:lnSpc>
              <a:spcBef>
                <a:spcPts val="300"/>
              </a:spcBef>
              <a:spcAft>
                <a:spcPts val="0"/>
              </a:spcAft>
              <a:buClr>
                <a:schemeClr val="dk1"/>
              </a:buClr>
              <a:buSzPts val="1800"/>
              <a:buFont typeface="Montserrat"/>
              <a:buChar char="●"/>
            </a:pPr>
            <a:r>
              <a:rPr i="0" lang="en" sz="1800" u="none" cap="none" strike="noStrike">
                <a:solidFill>
                  <a:srgbClr val="202124"/>
                </a:solidFill>
                <a:highlight>
                  <a:schemeClr val="lt1"/>
                </a:highlight>
                <a:latin typeface="Montserrat"/>
                <a:ea typeface="Montserrat"/>
                <a:cs typeface="Montserrat"/>
                <a:sym typeface="Montserrat"/>
              </a:rPr>
              <a:t>El canal de </a:t>
            </a:r>
            <a:r>
              <a:rPr b="1" i="0" lang="en" sz="1800" u="none" cap="none" strike="noStrike">
                <a:solidFill>
                  <a:srgbClr val="202124"/>
                </a:solidFill>
                <a:highlight>
                  <a:srgbClr val="FFD966"/>
                </a:highlight>
                <a:latin typeface="Montserrat"/>
                <a:ea typeface="Montserrat"/>
                <a:cs typeface="Montserrat"/>
                <a:sym typeface="Montserrat"/>
              </a:rPr>
              <a:t>Slack</a:t>
            </a:r>
            <a:r>
              <a:rPr i="0" lang="en" sz="1800" u="none" cap="none" strike="noStrike">
                <a:solidFill>
                  <a:srgbClr val="202124"/>
                </a:solidFill>
                <a:highlight>
                  <a:schemeClr val="lt1"/>
                </a:highlight>
                <a:latin typeface="Montserrat"/>
                <a:ea typeface="Montserrat"/>
                <a:cs typeface="Montserrat"/>
                <a:sym typeface="Montserrat"/>
              </a:rPr>
              <a:t> lo usaremos para </a:t>
            </a:r>
            <a:r>
              <a:rPr b="1" i="0" lang="en" sz="1800" u="none" cap="none" strike="noStrike">
                <a:solidFill>
                  <a:srgbClr val="202124"/>
                </a:solidFill>
                <a:highlight>
                  <a:srgbClr val="FFD966"/>
                </a:highlight>
                <a:latin typeface="Montserrat"/>
                <a:ea typeface="Montserrat"/>
                <a:cs typeface="Montserrat"/>
                <a:sym typeface="Montserrat"/>
              </a:rPr>
              <a:t>material</a:t>
            </a:r>
            <a:r>
              <a:rPr i="0" lang="en" sz="1800" u="none" cap="none" strike="noStrike">
                <a:solidFill>
                  <a:srgbClr val="202124"/>
                </a:solidFill>
                <a:latin typeface="Montserrat"/>
                <a:ea typeface="Montserrat"/>
                <a:cs typeface="Montserrat"/>
                <a:sym typeface="Montserrat"/>
              </a:rPr>
              <a:t>, </a:t>
            </a:r>
            <a:r>
              <a:rPr b="1" i="0" lang="en" sz="1800" u="none" cap="none" strike="noStrike">
                <a:solidFill>
                  <a:srgbClr val="202124"/>
                </a:solidFill>
                <a:highlight>
                  <a:srgbClr val="FFD966"/>
                </a:highlight>
                <a:latin typeface="Montserrat"/>
                <a:ea typeface="Montserrat"/>
                <a:cs typeface="Montserrat"/>
                <a:sym typeface="Montserrat"/>
              </a:rPr>
              <a:t>avisos</a:t>
            </a:r>
            <a:r>
              <a:rPr b="1" i="0" lang="en" sz="1800" u="none" cap="none" strike="noStrike">
                <a:solidFill>
                  <a:srgbClr val="202124"/>
                </a:solidFill>
                <a:latin typeface="Montserrat"/>
                <a:ea typeface="Montserrat"/>
                <a:cs typeface="Montserrat"/>
                <a:sym typeface="Montserrat"/>
              </a:rPr>
              <a:t> </a:t>
            </a:r>
            <a:r>
              <a:rPr i="0" lang="en" sz="1800" u="none" cap="none" strike="noStrike">
                <a:solidFill>
                  <a:srgbClr val="202124"/>
                </a:solidFill>
                <a:latin typeface="Montserrat"/>
                <a:ea typeface="Montserrat"/>
                <a:cs typeface="Montserrat"/>
                <a:sym typeface="Montserrat"/>
              </a:rPr>
              <a:t>y </a:t>
            </a:r>
            <a:r>
              <a:rPr b="1" i="0" lang="en" sz="1800" u="none" cap="none" strike="noStrike">
                <a:solidFill>
                  <a:srgbClr val="202124"/>
                </a:solidFill>
                <a:highlight>
                  <a:srgbClr val="FFD966"/>
                </a:highlight>
                <a:latin typeface="Montserrat"/>
                <a:ea typeface="Montserrat"/>
                <a:cs typeface="Montserrat"/>
                <a:sym typeface="Montserrat"/>
              </a:rPr>
              <a:t>preguntas</a:t>
            </a:r>
            <a:r>
              <a:rPr b="1" i="0" lang="en" sz="1800" u="none" cap="none" strike="noStrike">
                <a:solidFill>
                  <a:srgbClr val="202124"/>
                </a:solidFill>
                <a:highlight>
                  <a:schemeClr val="lt1"/>
                </a:highlight>
                <a:latin typeface="Montserrat"/>
                <a:ea typeface="Montserrat"/>
                <a:cs typeface="Montserrat"/>
                <a:sym typeface="Montserrat"/>
              </a:rPr>
              <a:t> </a:t>
            </a:r>
            <a:r>
              <a:rPr i="0" lang="en" sz="1800" u="none" cap="none" strike="noStrike">
                <a:solidFill>
                  <a:srgbClr val="202124"/>
                </a:solidFill>
                <a:highlight>
                  <a:schemeClr val="lt1"/>
                </a:highlight>
                <a:latin typeface="Montserrat"/>
                <a:ea typeface="Montserrat"/>
                <a:cs typeface="Montserrat"/>
                <a:sym typeface="Montserrat"/>
              </a:rPr>
              <a:t>principalmente.</a:t>
            </a:r>
            <a:endParaRPr i="0" sz="1800" u="none" cap="none" strike="noStrike">
              <a:solidFill>
                <a:srgbClr val="202124"/>
              </a:solidFill>
              <a:highlight>
                <a:schemeClr val="lt1"/>
              </a:highlight>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i="0" lang="en" sz="1800" u="none" cap="none" strike="noStrike">
                <a:solidFill>
                  <a:schemeClr val="dk1"/>
                </a:solidFill>
                <a:latin typeface="Montserrat"/>
                <a:ea typeface="Montserrat"/>
                <a:cs typeface="Montserrat"/>
                <a:sym typeface="Montserrat"/>
              </a:rPr>
              <a:t>Si durante la clase teórica tiene</a:t>
            </a:r>
            <a:r>
              <a:rPr lang="en" sz="1800">
                <a:solidFill>
                  <a:schemeClr val="dk1"/>
                </a:solidFill>
                <a:latin typeface="Montserrat"/>
                <a:ea typeface="Montserrat"/>
                <a:cs typeface="Montserrat"/>
                <a:sym typeface="Montserrat"/>
              </a:rPr>
              <a:t>s</a:t>
            </a:r>
            <a:r>
              <a:rPr i="0" lang="en" sz="1800" u="none" cap="none" strike="noStrike">
                <a:solidFill>
                  <a:schemeClr val="dk1"/>
                </a:solidFill>
                <a:latin typeface="Montserrat"/>
                <a:ea typeface="Montserrat"/>
                <a:cs typeface="Montserrat"/>
                <a:sym typeface="Montserrat"/>
              </a:rPr>
              <a:t> </a:t>
            </a:r>
            <a:r>
              <a:rPr b="1" i="0" lang="en" sz="1800" u="none" cap="none" strike="noStrike">
                <a:solidFill>
                  <a:schemeClr val="dk1"/>
                </a:solidFill>
                <a:highlight>
                  <a:srgbClr val="FFD966"/>
                </a:highlight>
                <a:latin typeface="Montserrat"/>
                <a:ea typeface="Montserrat"/>
                <a:cs typeface="Montserrat"/>
                <a:sym typeface="Montserrat"/>
              </a:rPr>
              <a:t>dudas</a:t>
            </a:r>
            <a:r>
              <a:rPr i="0" lang="en" sz="1800" u="none" cap="none" strike="noStrike">
                <a:solidFill>
                  <a:schemeClr val="dk1"/>
                </a:solidFill>
                <a:latin typeface="Montserrat"/>
                <a:ea typeface="Montserrat"/>
                <a:cs typeface="Montserrat"/>
                <a:sym typeface="Montserrat"/>
              </a:rPr>
              <a:t>, pueden escribirlas </a:t>
            </a:r>
            <a:r>
              <a:rPr b="1" i="0" lang="en" sz="1800" u="none" cap="none" strike="noStrike">
                <a:solidFill>
                  <a:schemeClr val="dk1"/>
                </a:solidFill>
                <a:highlight>
                  <a:srgbClr val="FFD966"/>
                </a:highlight>
                <a:latin typeface="Montserrat"/>
                <a:ea typeface="Montserrat"/>
                <a:cs typeface="Montserrat"/>
                <a:sym typeface="Montserrat"/>
              </a:rPr>
              <a:t>en el chat de Zoom</a:t>
            </a:r>
            <a:r>
              <a:rPr i="0" lang="en" sz="1800" u="none" cap="none" strike="noStrike">
                <a:solidFill>
                  <a:schemeClr val="dk1"/>
                </a:solidFill>
                <a:latin typeface="Montserrat"/>
                <a:ea typeface="Montserrat"/>
                <a:cs typeface="Montserrat"/>
                <a:sym typeface="Montserrat"/>
              </a:rPr>
              <a:t>. Sin embargo, si se trata de algo que requiera </a:t>
            </a:r>
            <a:r>
              <a:rPr b="1" lang="en" sz="1800">
                <a:solidFill>
                  <a:schemeClr val="dk1"/>
                </a:solidFill>
                <a:highlight>
                  <a:srgbClr val="FFD966"/>
                </a:highlight>
                <a:latin typeface="Montserrat"/>
                <a:ea typeface="Montserrat"/>
                <a:cs typeface="Montserrat"/>
                <a:sym typeface="Montserrat"/>
              </a:rPr>
              <a:t>verse en tu pantalla</a:t>
            </a:r>
            <a:r>
              <a:rPr i="0" lang="en" sz="1800" u="none" cap="none" strike="noStrike">
                <a:solidFill>
                  <a:schemeClr val="dk1"/>
                </a:solidFill>
                <a:latin typeface="Montserrat"/>
                <a:ea typeface="Montserrat"/>
                <a:cs typeface="Montserrat"/>
                <a:sym typeface="Montserrat"/>
              </a:rPr>
              <a:t>, puedes enviar una </a:t>
            </a:r>
            <a:r>
              <a:rPr b="1" i="0" lang="en" sz="1800" u="none" cap="none" strike="noStrike">
                <a:solidFill>
                  <a:schemeClr val="dk1"/>
                </a:solidFill>
                <a:highlight>
                  <a:srgbClr val="FFD966"/>
                </a:highlight>
                <a:latin typeface="Montserrat"/>
                <a:ea typeface="Montserrat"/>
                <a:cs typeface="Montserrat"/>
                <a:sym typeface="Montserrat"/>
              </a:rPr>
              <a:t>captura al canal de Slack</a:t>
            </a:r>
            <a:r>
              <a:rPr i="0" lang="en" sz="1800" u="none" cap="none" strike="noStrike">
                <a:solidFill>
                  <a:schemeClr val="dk1"/>
                </a:solidFill>
                <a:latin typeface="Montserrat"/>
                <a:ea typeface="Montserrat"/>
                <a:cs typeface="Montserrat"/>
                <a:sym typeface="Montserrat"/>
              </a:rPr>
              <a:t>. También podrás compartir tu pantalla pero esto lo retomaremos en la segunda mitad de la clase.</a:t>
            </a:r>
            <a:endParaRPr i="0" sz="18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Podrás ponerte en contacto con cualquiera de tus sensei para </a:t>
            </a:r>
            <a:r>
              <a:rPr b="1" i="0" lang="en" sz="1800" u="none" cap="none" strike="noStrike">
                <a:solidFill>
                  <a:schemeClr val="dk1"/>
                </a:solidFill>
                <a:highlight>
                  <a:srgbClr val="FFD966"/>
                </a:highlight>
                <a:latin typeface="Montserrat"/>
                <a:ea typeface="Montserrat"/>
                <a:cs typeface="Montserrat"/>
                <a:sym typeface="Montserrat"/>
              </a:rPr>
              <a:t>programar una asesoría</a:t>
            </a:r>
            <a:r>
              <a:rPr i="0" lang="en" sz="1800" u="none" cap="none" strike="noStrike">
                <a:solidFill>
                  <a:schemeClr val="dk1"/>
                </a:solidFill>
                <a:latin typeface="Montserrat"/>
                <a:ea typeface="Montserrat"/>
                <a:cs typeface="Montserrat"/>
                <a:sym typeface="Montserrat"/>
              </a:rPr>
              <a:t>. De preferencia, las asesorías se llevarán a cabo </a:t>
            </a:r>
            <a:r>
              <a:rPr b="1" i="0" lang="en" sz="1800" u="none" cap="none" strike="noStrike">
                <a:solidFill>
                  <a:schemeClr val="dk1"/>
                </a:solidFill>
                <a:highlight>
                  <a:srgbClr val="FFD966"/>
                </a:highlight>
                <a:latin typeface="Montserrat"/>
                <a:ea typeface="Montserrat"/>
                <a:cs typeface="Montserrat"/>
                <a:sym typeface="Montserrat"/>
              </a:rPr>
              <a:t>una hora antes de la clase</a:t>
            </a:r>
            <a:r>
              <a:rPr i="0" lang="en" sz="1800" u="none" cap="none" strike="noStrike">
                <a:solidFill>
                  <a:schemeClr val="dk1"/>
                </a:solidFill>
                <a:latin typeface="Montserrat"/>
                <a:ea typeface="Montserrat"/>
                <a:cs typeface="Montserrat"/>
                <a:sym typeface="Montserrat"/>
              </a:rPr>
              <a:t>, pero podemos hallar un horario en caso de que no quedara con tus actividades diarias.</a:t>
            </a:r>
            <a:endParaRPr i="0" sz="1800" u="none" cap="none" strike="noStrike">
              <a:solidFill>
                <a:schemeClr val="dk1"/>
              </a:solidFill>
              <a:latin typeface="Montserrat"/>
              <a:ea typeface="Montserrat"/>
              <a:cs typeface="Montserrat"/>
              <a:sym typeface="Montserrat"/>
            </a:endParaRPr>
          </a:p>
        </p:txBody>
      </p:sp>
      <p:pic>
        <p:nvPicPr>
          <p:cNvPr id="254" name="Google Shape;254;p49"/>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0"/>
          <p:cNvSpPr txBox="1"/>
          <p:nvPr/>
        </p:nvSpPr>
        <p:spPr>
          <a:xfrm>
            <a:off x="441900" y="654375"/>
            <a:ext cx="82602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700" u="none" cap="none" strike="noStrike">
                <a:solidFill>
                  <a:srgbClr val="441848"/>
                </a:solidFill>
                <a:latin typeface="Montserrat"/>
                <a:ea typeface="Montserrat"/>
                <a:cs typeface="Montserrat"/>
                <a:sym typeface="Montserrat"/>
              </a:rPr>
              <a:t>¿</a:t>
            </a:r>
            <a:r>
              <a:rPr b="1" lang="en" sz="2700">
                <a:solidFill>
                  <a:srgbClr val="441848"/>
                </a:solidFill>
                <a:latin typeface="Montserrat"/>
                <a:ea typeface="Montserrat"/>
                <a:cs typeface="Montserrat"/>
                <a:sym typeface="Montserrat"/>
              </a:rPr>
              <a:t>Con qué trabajaremos</a:t>
            </a:r>
            <a:r>
              <a:rPr b="1" i="0" lang="en" sz="2700" u="none" cap="none" strike="noStrike">
                <a:solidFill>
                  <a:srgbClr val="441848"/>
                </a:solidFill>
                <a:latin typeface="Montserrat"/>
                <a:ea typeface="Montserrat"/>
                <a:cs typeface="Montserrat"/>
                <a:sym typeface="Montserrat"/>
              </a:rPr>
              <a:t>?</a:t>
            </a:r>
            <a:endParaRPr b="1" i="0" sz="2700" u="none" cap="none" strike="noStrike">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2600"/>
              <a:buFont typeface="Arial"/>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Nunito"/>
              <a:buChar char="●"/>
            </a:pPr>
            <a:r>
              <a:rPr lang="en" sz="1800">
                <a:solidFill>
                  <a:srgbClr val="202124"/>
                </a:solidFill>
                <a:highlight>
                  <a:schemeClr val="lt1"/>
                </a:highlight>
                <a:latin typeface="Montserrat"/>
                <a:ea typeface="Montserrat"/>
                <a:cs typeface="Montserrat"/>
                <a:sym typeface="Montserrat"/>
              </a:rPr>
              <a:t>Todas las </a:t>
            </a:r>
            <a:r>
              <a:rPr b="1" lang="en" sz="1800">
                <a:solidFill>
                  <a:srgbClr val="202124"/>
                </a:solidFill>
                <a:highlight>
                  <a:schemeClr val="lt1"/>
                </a:highlight>
                <a:latin typeface="Montserrat"/>
                <a:ea typeface="Montserrat"/>
                <a:cs typeface="Montserrat"/>
                <a:sym typeface="Montserrat"/>
              </a:rPr>
              <a:t>presentaciones y notebooks</a:t>
            </a:r>
            <a:r>
              <a:rPr lang="en" sz="1800">
                <a:solidFill>
                  <a:srgbClr val="202124"/>
                </a:solidFill>
                <a:highlight>
                  <a:schemeClr val="lt1"/>
                </a:highlight>
                <a:latin typeface="Montserrat"/>
                <a:ea typeface="Montserrat"/>
                <a:cs typeface="Montserrat"/>
                <a:sym typeface="Montserrat"/>
              </a:rPr>
              <a:t> (Google </a:t>
            </a:r>
            <a:r>
              <a:rPr lang="en" sz="1800" u="sng">
                <a:solidFill>
                  <a:schemeClr val="hlink"/>
                </a:solidFill>
                <a:highlight>
                  <a:schemeClr val="lt1"/>
                </a:highlight>
                <a:latin typeface="Montserrat"/>
                <a:ea typeface="Montserrat"/>
                <a:cs typeface="Montserrat"/>
                <a:sym typeface="Montserrat"/>
                <a:hlinkClick r:id="rId3"/>
              </a:rPr>
              <a:t>Colabs</a:t>
            </a:r>
            <a:r>
              <a:rPr lang="en" sz="1800">
                <a:solidFill>
                  <a:srgbClr val="202124"/>
                </a:solidFill>
                <a:highlight>
                  <a:schemeClr val="lt1"/>
                </a:highlight>
                <a:latin typeface="Montserrat"/>
                <a:ea typeface="Montserrat"/>
                <a:cs typeface="Montserrat"/>
                <a:sym typeface="Montserrat"/>
              </a:rPr>
              <a:t>) que estaremos utilizando en el programa estás dentro de </a:t>
            </a:r>
            <a:r>
              <a:rPr b="1" lang="en" sz="1800" u="sng">
                <a:solidFill>
                  <a:schemeClr val="hlink"/>
                </a:solidFill>
                <a:highlight>
                  <a:schemeClr val="lt1"/>
                </a:highlight>
                <a:latin typeface="Montserrat"/>
                <a:ea typeface="Montserrat"/>
                <a:cs typeface="Montserrat"/>
                <a:sym typeface="Montserrat"/>
                <a:hlinkClick r:id="rId4"/>
              </a:rPr>
              <a:t>esta carpeta</a:t>
            </a:r>
            <a:r>
              <a:rPr lang="en" sz="1800">
                <a:solidFill>
                  <a:schemeClr val="dk1"/>
                </a:solidFill>
                <a:latin typeface="Montserrat"/>
                <a:ea typeface="Montserrat"/>
                <a:cs typeface="Montserrat"/>
                <a:sym typeface="Montserrat"/>
              </a:rPr>
              <a:t>. El material de este módulo los encontrarás en:</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1800">
                <a:solidFill>
                  <a:schemeClr val="dk1"/>
                </a:solidFill>
                <a:latin typeface="Montserrat"/>
                <a:ea typeface="Montserrat"/>
                <a:cs typeface="Montserrat"/>
                <a:sym typeface="Montserrat"/>
              </a:rPr>
              <a:t> </a:t>
            </a:r>
            <a:r>
              <a:rPr i="1" lang="en" sz="1700">
                <a:solidFill>
                  <a:schemeClr val="dk1"/>
                </a:solidFill>
                <a:latin typeface="Montserrat"/>
                <a:ea typeface="Montserrat"/>
                <a:cs typeface="Montserrat"/>
                <a:sym typeface="Montserrat"/>
              </a:rPr>
              <a:t>0. Presentaciones y ejercicios </a:t>
            </a:r>
            <a:r>
              <a:rPr i="1" lang="en" sz="1700">
                <a:solidFill>
                  <a:srgbClr val="202124"/>
                </a:solidFill>
                <a:highlight>
                  <a:srgbClr val="FFFFFF"/>
                </a:highlight>
                <a:latin typeface="Montserrat"/>
                <a:ea typeface="Montserrat"/>
                <a:cs typeface="Montserrat"/>
                <a:sym typeface="Montserrat"/>
              </a:rPr>
              <a:t>&gt; 0. Introducción a la ciencia de datos.</a:t>
            </a:r>
            <a:endParaRPr i="1" sz="1700">
              <a:solidFill>
                <a:srgbClr val="202124"/>
              </a:solidFill>
              <a:highlight>
                <a:srgbClr val="FFFFFF"/>
              </a:highlight>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rgbClr val="202124"/>
              </a:solidFill>
              <a:highlight>
                <a:srgbClr val="FFFFFF"/>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b="1" lang="en" sz="1800">
                <a:solidFill>
                  <a:srgbClr val="202124"/>
                </a:solidFill>
                <a:highlight>
                  <a:srgbClr val="FFFFFF"/>
                </a:highlight>
                <a:latin typeface="Montserrat"/>
                <a:ea typeface="Montserrat"/>
                <a:cs typeface="Montserrat"/>
                <a:sym typeface="Montserrat"/>
              </a:rPr>
              <a:t>No olvides registrarte en </a:t>
            </a:r>
            <a:r>
              <a:rPr b="1" lang="en" sz="1800" u="sng">
                <a:solidFill>
                  <a:schemeClr val="hlink"/>
                </a:solidFill>
                <a:highlight>
                  <a:srgbClr val="FFFFFF"/>
                </a:highlight>
                <a:latin typeface="Montserrat"/>
                <a:ea typeface="Montserrat"/>
                <a:cs typeface="Montserrat"/>
                <a:sym typeface="Montserrat"/>
                <a:hlinkClick r:id="rId5"/>
              </a:rPr>
              <a:t>Dev.F Campus</a:t>
            </a:r>
            <a:r>
              <a:rPr lang="en" sz="1800">
                <a:solidFill>
                  <a:srgbClr val="202124"/>
                </a:solidFill>
                <a:highlight>
                  <a:srgbClr val="FFFFFF"/>
                </a:highlight>
                <a:latin typeface="Montserrat"/>
                <a:ea typeface="Montserrat"/>
                <a:cs typeface="Montserrat"/>
                <a:sym typeface="Montserrat"/>
              </a:rPr>
              <a:t> para tener acceso a las grabaciones de las sesiones y las lecturas complementarias del programa.</a:t>
            </a:r>
            <a:endParaRPr sz="1800">
              <a:solidFill>
                <a:srgbClr val="202124"/>
              </a:solidFill>
              <a:highlight>
                <a:srgbClr val="FFFFFF"/>
              </a:highlight>
              <a:latin typeface="Montserrat"/>
              <a:ea typeface="Montserrat"/>
              <a:cs typeface="Montserrat"/>
              <a:sym typeface="Montserrat"/>
            </a:endParaRPr>
          </a:p>
        </p:txBody>
      </p:sp>
      <p:pic>
        <p:nvPicPr>
          <p:cNvPr id="260" name="Google Shape;260;p50"/>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1"/>
          <p:cNvSpPr txBox="1"/>
          <p:nvPr/>
        </p:nvSpPr>
        <p:spPr>
          <a:xfrm>
            <a:off x="516500" y="922200"/>
            <a:ext cx="4540200" cy="3756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20000"/>
              </a:lnSpc>
              <a:spcBef>
                <a:spcPts val="0"/>
              </a:spcBef>
              <a:spcAft>
                <a:spcPts val="0"/>
              </a:spcAft>
              <a:buNone/>
            </a:pPr>
            <a:r>
              <a:rPr b="1" lang="en">
                <a:solidFill>
                  <a:srgbClr val="404040"/>
                </a:solidFill>
                <a:highlight>
                  <a:srgbClr val="FFFFFF"/>
                </a:highlight>
                <a:latin typeface="Montserrat"/>
                <a:ea typeface="Montserrat"/>
                <a:cs typeface="Montserrat"/>
                <a:sym typeface="Montserrat"/>
              </a:rPr>
              <a:t>Course</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9372FF"/>
              </a:buClr>
              <a:buSzPts val="1400"/>
              <a:buFont typeface="Montserrat"/>
              <a:buAutoNum type="arabicPeriod"/>
            </a:pPr>
            <a:r>
              <a:rPr b="1" lang="en">
                <a:solidFill>
                  <a:srgbClr val="9372FF"/>
                </a:solidFill>
                <a:highlight>
                  <a:srgbClr val="FFFFFF"/>
                </a:highlight>
                <a:latin typeface="Montserrat"/>
                <a:ea typeface="Montserrat"/>
                <a:cs typeface="Montserrat"/>
                <a:sym typeface="Montserrat"/>
              </a:rPr>
              <a:t>Introducción Python, SQL </a:t>
            </a:r>
            <a:r>
              <a:rPr b="1" lang="en">
                <a:solidFill>
                  <a:srgbClr val="9372FF"/>
                </a:solidFill>
                <a:highlight>
                  <a:srgbClr val="FFFFFF"/>
                </a:highlight>
                <a:latin typeface="Montserrat"/>
                <a:ea typeface="Montserrat"/>
                <a:cs typeface="Montserrat"/>
                <a:sym typeface="Montserrat"/>
              </a:rPr>
              <a:t>👀</a:t>
            </a:r>
            <a:endParaRPr b="1">
              <a:solidFill>
                <a:srgbClr val="9372FF"/>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a:pPr>
            <a:r>
              <a:rPr lang="en">
                <a:solidFill>
                  <a:srgbClr val="404040"/>
                </a:solidFill>
                <a:highlight>
                  <a:srgbClr val="FFFFFF"/>
                </a:highlight>
                <a:latin typeface="Montserrat"/>
                <a:ea typeface="Montserrat"/>
                <a:cs typeface="Montserrat"/>
                <a:sym typeface="Montserrat"/>
              </a:rPr>
              <a:t>Introducción a la Ciencia de Datos</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rgbClr val="FFFFFF"/>
                </a:highlight>
                <a:latin typeface="Montserrat"/>
                <a:ea typeface="Montserrat"/>
                <a:cs typeface="Montserrat"/>
                <a:sym typeface="Montserrat"/>
              </a:rPr>
              <a:t>Profesional</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Fundamentos</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Wrangling</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Visualization</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chemeClr val="lt1"/>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chemeClr val="lt1"/>
                </a:highlight>
                <a:latin typeface="Montserrat"/>
                <a:ea typeface="Montserrat"/>
                <a:cs typeface="Montserrat"/>
                <a:sym typeface="Montserrat"/>
              </a:rPr>
              <a:t>Master</a:t>
            </a:r>
            <a:endParaRPr b="1">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Deep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 en producción</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Get Certified</a:t>
            </a:r>
            <a:endParaRPr>
              <a:solidFill>
                <a:srgbClr val="404040"/>
              </a:solidFill>
              <a:highlight>
                <a:srgbClr val="FFFFFF"/>
              </a:highlight>
              <a:latin typeface="Montserrat"/>
              <a:ea typeface="Montserrat"/>
              <a:cs typeface="Montserrat"/>
              <a:sym typeface="Montserrat"/>
            </a:endParaRPr>
          </a:p>
        </p:txBody>
      </p:sp>
      <p:sp>
        <p:nvSpPr>
          <p:cNvPr id="266" name="Google Shape;266;p51"/>
          <p:cNvSpPr txBox="1"/>
          <p:nvPr/>
        </p:nvSpPr>
        <p:spPr>
          <a:xfrm>
            <a:off x="468975" y="310950"/>
            <a:ext cx="826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Módulos del Master</a:t>
            </a:r>
            <a:endParaRPr b="0" i="0" sz="1800" u="none" cap="none" strike="noStrike">
              <a:solidFill>
                <a:schemeClr val="dk1"/>
              </a:solidFill>
              <a:latin typeface="Nunito"/>
              <a:ea typeface="Nunito"/>
              <a:cs typeface="Nunito"/>
              <a:sym typeface="Nunito"/>
            </a:endParaRPr>
          </a:p>
        </p:txBody>
      </p:sp>
      <p:pic>
        <p:nvPicPr>
          <p:cNvPr id="267" name="Google Shape;267;p5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8" name="Google Shape;268;p51"/>
          <p:cNvPicPr preferRelativeResize="0"/>
          <p:nvPr/>
        </p:nvPicPr>
        <p:blipFill>
          <a:blip r:embed="rId4">
            <a:alphaModFix/>
          </a:blip>
          <a:stretch>
            <a:fillRect/>
          </a:stretch>
        </p:blipFill>
        <p:spPr>
          <a:xfrm flipH="1">
            <a:off x="5718575" y="1542000"/>
            <a:ext cx="2618175" cy="261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2"/>
          <p:cNvSpPr txBox="1"/>
          <p:nvPr>
            <p:ph idx="4294967295" type="ctrTitle"/>
          </p:nvPr>
        </p:nvSpPr>
        <p:spPr>
          <a:xfrm>
            <a:off x="1395600" y="2241600"/>
            <a:ext cx="6352800" cy="66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t/>
            </a:r>
            <a:endParaRPr sz="3600">
              <a:solidFill>
                <a:srgbClr val="FFFFFF"/>
              </a:solidFill>
            </a:endParaRPr>
          </a:p>
          <a:p>
            <a:pPr indent="0" lvl="0" marL="0" rtl="0" algn="ctr">
              <a:lnSpc>
                <a:spcPct val="100000"/>
              </a:lnSpc>
              <a:spcBef>
                <a:spcPts val="0"/>
              </a:spcBef>
              <a:spcAft>
                <a:spcPts val="0"/>
              </a:spcAft>
              <a:buSzPts val="3600"/>
              <a:buNone/>
            </a:pPr>
            <a:r>
              <a:rPr lang="en" sz="3600">
                <a:solidFill>
                  <a:srgbClr val="441848"/>
                </a:solidFill>
              </a:rPr>
              <a:t>Antes de comenzar...</a:t>
            </a:r>
            <a:endParaRPr sz="3600">
              <a:solidFill>
                <a:srgbClr val="441848"/>
              </a:solidFill>
            </a:endParaRPr>
          </a:p>
        </p:txBody>
      </p:sp>
      <p:pic>
        <p:nvPicPr>
          <p:cNvPr id="274" name="Google Shape;274;p52"/>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3"/>
          <p:cNvPicPr preferRelativeResize="0"/>
          <p:nvPr/>
        </p:nvPicPr>
        <p:blipFill rotWithShape="1">
          <a:blip r:embed="rId3">
            <a:alphaModFix/>
          </a:blip>
          <a:srcRect b="0" l="0" r="0" t="0"/>
          <a:stretch/>
        </p:blipFill>
        <p:spPr>
          <a:xfrm>
            <a:off x="406150" y="117700"/>
            <a:ext cx="3583428" cy="4838700"/>
          </a:xfrm>
          <a:prstGeom prst="rect">
            <a:avLst/>
          </a:prstGeom>
          <a:noFill/>
          <a:ln>
            <a:noFill/>
          </a:ln>
        </p:spPr>
      </p:pic>
      <p:pic>
        <p:nvPicPr>
          <p:cNvPr id="280" name="Google Shape;280;p53"/>
          <p:cNvPicPr preferRelativeResize="0"/>
          <p:nvPr/>
        </p:nvPicPr>
        <p:blipFill rotWithShape="1">
          <a:blip r:embed="rId4">
            <a:alphaModFix/>
          </a:blip>
          <a:srcRect b="0" l="0" r="0" t="0"/>
          <a:stretch/>
        </p:blipFill>
        <p:spPr>
          <a:xfrm>
            <a:off x="4141978" y="152400"/>
            <a:ext cx="483870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6"/>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 Introducción al Master Data Science</a:t>
            </a:r>
            <a:endParaRPr b="1"/>
          </a:p>
        </p:txBody>
      </p:sp>
      <p:pic>
        <p:nvPicPr>
          <p:cNvPr id="146" name="Google Shape;146;p3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47" name="Google Shape;147;p3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48" name="Google Shape;148;p36"/>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4"/>
          <p:cNvSpPr txBox="1"/>
          <p:nvPr/>
        </p:nvSpPr>
        <p:spPr>
          <a:xfrm>
            <a:off x="661190" y="1117200"/>
            <a:ext cx="7821600" cy="2909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400" u="none" cap="none" strike="noStrike">
                <a:solidFill>
                  <a:srgbClr val="441848"/>
                </a:solidFill>
                <a:latin typeface="Roboto"/>
                <a:ea typeface="Roboto"/>
                <a:cs typeface="Roboto"/>
                <a:sym typeface="Roboto"/>
              </a:rPr>
              <a:t>Si practicas</a:t>
            </a:r>
            <a:r>
              <a:rPr i="0" lang="en" sz="4400" u="none" cap="none" strike="noStrike">
                <a:solidFill>
                  <a:srgbClr val="441848"/>
                </a:solidFill>
                <a:latin typeface="Roboto"/>
                <a:ea typeface="Roboto"/>
                <a:cs typeface="Roboto"/>
                <a:sym typeface="Roboto"/>
              </a:rPr>
              <a:t> tu hábito a </a:t>
            </a:r>
            <a:r>
              <a:rPr b="1" i="0" lang="en" sz="4400" u="none" cap="none" strike="noStrike">
                <a:solidFill>
                  <a:srgbClr val="441848"/>
                </a:solidFill>
                <a:latin typeface="Roboto"/>
                <a:ea typeface="Roboto"/>
                <a:cs typeface="Roboto"/>
                <a:sym typeface="Roboto"/>
              </a:rPr>
              <a:t>diario, </a:t>
            </a:r>
            <a:r>
              <a:rPr lang="en" sz="4400">
                <a:solidFill>
                  <a:srgbClr val="441848"/>
                </a:solidFill>
                <a:latin typeface="Roboto"/>
                <a:ea typeface="Roboto"/>
                <a:cs typeface="Roboto"/>
                <a:sym typeface="Roboto"/>
              </a:rPr>
              <a:t>aun</a:t>
            </a:r>
            <a:r>
              <a:rPr lang="en" sz="4400" u="none" cap="none" strike="noStrike">
                <a:solidFill>
                  <a:srgbClr val="441848"/>
                </a:solidFill>
                <a:latin typeface="Roboto"/>
                <a:ea typeface="Roboto"/>
                <a:cs typeface="Roboto"/>
                <a:sym typeface="Roboto"/>
              </a:rPr>
              <a:t> </a:t>
            </a:r>
            <a:r>
              <a:rPr lang="en" sz="4400">
                <a:solidFill>
                  <a:srgbClr val="441848"/>
                </a:solidFill>
                <a:latin typeface="Roboto"/>
                <a:ea typeface="Roboto"/>
                <a:cs typeface="Roboto"/>
                <a:sym typeface="Roboto"/>
              </a:rPr>
              <a:t>cuando</a:t>
            </a:r>
            <a:r>
              <a:rPr lang="en" sz="4400" u="none" cap="none" strike="noStrike">
                <a:solidFill>
                  <a:srgbClr val="441848"/>
                </a:solidFill>
                <a:latin typeface="Roboto"/>
                <a:ea typeface="Roboto"/>
                <a:cs typeface="Roboto"/>
                <a:sym typeface="Roboto"/>
              </a:rPr>
              <a:t> sientas que </a:t>
            </a:r>
            <a:r>
              <a:rPr lang="en" sz="4400">
                <a:solidFill>
                  <a:srgbClr val="441848"/>
                </a:solidFill>
                <a:latin typeface="Roboto"/>
                <a:ea typeface="Roboto"/>
                <a:cs typeface="Roboto"/>
                <a:sym typeface="Roboto"/>
              </a:rPr>
              <a:t>no </a:t>
            </a:r>
            <a:r>
              <a:rPr lang="en" sz="4400" u="none" cap="none" strike="noStrike">
                <a:solidFill>
                  <a:srgbClr val="441848"/>
                </a:solidFill>
                <a:latin typeface="Roboto"/>
                <a:ea typeface="Roboto"/>
                <a:cs typeface="Roboto"/>
                <a:sym typeface="Roboto"/>
              </a:rPr>
              <a:t>avanzaste</a:t>
            </a:r>
            <a:r>
              <a:rPr b="1" i="0" lang="en" sz="4400" u="none" cap="none" strike="noStrike">
                <a:solidFill>
                  <a:srgbClr val="441848"/>
                </a:solidFill>
                <a:latin typeface="Roboto"/>
                <a:ea typeface="Roboto"/>
                <a:cs typeface="Roboto"/>
                <a:sym typeface="Roboto"/>
              </a:rPr>
              <a:t>, </a:t>
            </a:r>
            <a:r>
              <a:rPr b="1" lang="en" sz="4400">
                <a:solidFill>
                  <a:srgbClr val="441848"/>
                </a:solidFill>
                <a:latin typeface="Roboto"/>
                <a:ea typeface="Roboto"/>
                <a:cs typeface="Roboto"/>
                <a:sym typeface="Roboto"/>
              </a:rPr>
              <a:t>s</a:t>
            </a:r>
            <a:r>
              <a:rPr b="1" i="0" lang="en" sz="4400" u="none" cap="none" strike="noStrike">
                <a:solidFill>
                  <a:srgbClr val="441848"/>
                </a:solidFill>
                <a:latin typeface="Roboto"/>
                <a:ea typeface="Roboto"/>
                <a:cs typeface="Roboto"/>
                <a:sym typeface="Roboto"/>
              </a:rPr>
              <a:t>erás,</a:t>
            </a:r>
            <a:r>
              <a:rPr b="1" lang="en" sz="4400">
                <a:solidFill>
                  <a:srgbClr val="441848"/>
                </a:solidFill>
                <a:latin typeface="Roboto"/>
                <a:ea typeface="Roboto"/>
                <a:cs typeface="Roboto"/>
                <a:sym typeface="Roboto"/>
              </a:rPr>
              <a:t> </a:t>
            </a:r>
            <a:r>
              <a:rPr b="1" i="0" lang="en" sz="4400" u="none" cap="none" strike="noStrike">
                <a:solidFill>
                  <a:srgbClr val="441848"/>
                </a:solidFill>
                <a:latin typeface="Roboto"/>
                <a:ea typeface="Roboto"/>
                <a:cs typeface="Roboto"/>
                <a:sym typeface="Roboto"/>
              </a:rPr>
              <a:t>al menos, </a:t>
            </a:r>
            <a:endParaRPr b="1" i="0" sz="4400" u="none" cap="none" strike="noStrike">
              <a:solidFill>
                <a:srgbClr val="441848"/>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441848"/>
                </a:solidFill>
                <a:highlight>
                  <a:srgbClr val="FFFF00"/>
                </a:highlight>
                <a:latin typeface="Roboto"/>
                <a:ea typeface="Roboto"/>
                <a:cs typeface="Roboto"/>
                <a:sym typeface="Roboto"/>
              </a:rPr>
              <a:t>1% mejor que el día anterior</a:t>
            </a:r>
            <a:r>
              <a:rPr b="1" i="0" lang="en" sz="4500" u="none" cap="none" strike="noStrike">
                <a:solidFill>
                  <a:srgbClr val="441848"/>
                </a:solidFill>
                <a:latin typeface="Roboto"/>
                <a:ea typeface="Roboto"/>
                <a:cs typeface="Roboto"/>
                <a:sym typeface="Roboto"/>
              </a:rPr>
              <a:t> </a:t>
            </a:r>
            <a:endParaRPr b="0" i="0" sz="100" u="none" cap="none" strike="noStrike">
              <a:solidFill>
                <a:srgbClr val="441848"/>
              </a:solidFill>
              <a:latin typeface="Arial"/>
              <a:ea typeface="Arial"/>
              <a:cs typeface="Arial"/>
              <a:sym typeface="Arial"/>
            </a:endParaRPr>
          </a:p>
        </p:txBody>
      </p:sp>
      <p:pic>
        <p:nvPicPr>
          <p:cNvPr id="286" name="Google Shape;286;p54"/>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92" name="Google Shape;292;p55"/>
          <p:cNvPicPr preferRelativeResize="0"/>
          <p:nvPr/>
        </p:nvPicPr>
        <p:blipFill>
          <a:blip r:embed="rId4">
            <a:alphaModFix/>
          </a:blip>
          <a:stretch>
            <a:fillRect/>
          </a:stretch>
        </p:blipFill>
        <p:spPr>
          <a:xfrm>
            <a:off x="2060728" y="76200"/>
            <a:ext cx="5022535" cy="4991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6"/>
          <p:cNvPicPr preferRelativeResize="0"/>
          <p:nvPr/>
        </p:nvPicPr>
        <p:blipFill rotWithShape="1">
          <a:blip r:embed="rId3">
            <a:alphaModFix/>
          </a:blip>
          <a:srcRect b="0" l="0" r="0" t="0"/>
          <a:stretch/>
        </p:blipFill>
        <p:spPr>
          <a:xfrm>
            <a:off x="1457400" y="352600"/>
            <a:ext cx="6229200" cy="4438299"/>
          </a:xfrm>
          <a:prstGeom prst="rect">
            <a:avLst/>
          </a:prstGeom>
          <a:noFill/>
          <a:ln>
            <a:noFill/>
          </a:ln>
        </p:spPr>
      </p:pic>
      <p:sp>
        <p:nvSpPr>
          <p:cNvPr id="298" name="Google Shape;298;p56"/>
          <p:cNvSpPr txBox="1"/>
          <p:nvPr/>
        </p:nvSpPr>
        <p:spPr>
          <a:xfrm>
            <a:off x="1017450" y="4766700"/>
            <a:ext cx="7109100" cy="2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99" name="Google Shape;299;p56"/>
          <p:cNvSpPr txBox="1"/>
          <p:nvPr/>
        </p:nvSpPr>
        <p:spPr>
          <a:xfrm>
            <a:off x="2236650" y="4698600"/>
            <a:ext cx="4670700" cy="3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80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How I’d study machine learning — if I’d be starting out today</a:t>
            </a:r>
            <a:endParaRPr b="0" i="0" sz="1200" u="none" cap="none" strike="noStrike">
              <a:solidFill>
                <a:schemeClr val="dk1"/>
              </a:solidFill>
              <a:latin typeface="Arial"/>
              <a:ea typeface="Arial"/>
              <a:cs typeface="Arial"/>
              <a:sym typeface="Arial"/>
            </a:endParaRPr>
          </a:p>
        </p:txBody>
      </p:sp>
      <p:pic>
        <p:nvPicPr>
          <p:cNvPr id="300" name="Google Shape;300;p5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7"/>
          <p:cNvPicPr preferRelativeResize="0"/>
          <p:nvPr/>
        </p:nvPicPr>
        <p:blipFill rotWithShape="1">
          <a:blip r:embed="rId3">
            <a:alphaModFix/>
          </a:blip>
          <a:srcRect b="0" l="0" r="0" t="0"/>
          <a:stretch/>
        </p:blipFill>
        <p:spPr>
          <a:xfrm>
            <a:off x="1538738" y="234012"/>
            <a:ext cx="6066525" cy="4675475"/>
          </a:xfrm>
          <a:prstGeom prst="rect">
            <a:avLst/>
          </a:prstGeom>
          <a:noFill/>
          <a:ln>
            <a:noFill/>
          </a:ln>
        </p:spPr>
      </p:pic>
      <p:pic>
        <p:nvPicPr>
          <p:cNvPr id="306" name="Google Shape;306;p5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8"/>
          <p:cNvSpPr txBox="1"/>
          <p:nvPr/>
        </p:nvSpPr>
        <p:spPr>
          <a:xfrm>
            <a:off x="4094075" y="1971675"/>
            <a:ext cx="4418700" cy="18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Introducción a la ciencia de datos</a:t>
            </a:r>
            <a:endParaRPr b="1"/>
          </a:p>
        </p:txBody>
      </p:sp>
      <p:pic>
        <p:nvPicPr>
          <p:cNvPr id="312" name="Google Shape;312;p5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3" name="Google Shape;313;p5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14" name="Google Shape;314;p58"/>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nvSpPr>
        <p:spPr>
          <a:xfrm>
            <a:off x="441900" y="438125"/>
            <a:ext cx="8260200" cy="976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Redes Sociales</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 sz="1800">
                <a:solidFill>
                  <a:srgbClr val="202124"/>
                </a:solidFill>
                <a:highlight>
                  <a:srgbClr val="FFFFFF"/>
                </a:highlight>
                <a:latin typeface="Montserrat"/>
                <a:ea typeface="Montserrat"/>
                <a:cs typeface="Montserrat"/>
                <a:sym typeface="Montserrat"/>
              </a:rPr>
              <a:t>¿Cuántas horas te pasas en las Redes Sociales al día?</a:t>
            </a:r>
            <a:endParaRPr sz="1800">
              <a:solidFill>
                <a:srgbClr val="202124"/>
              </a:solidFill>
              <a:highlight>
                <a:srgbClr val="FFFFFF"/>
              </a:highlight>
              <a:latin typeface="Montserrat"/>
              <a:ea typeface="Montserrat"/>
              <a:cs typeface="Montserrat"/>
              <a:sym typeface="Montserrat"/>
            </a:endParaRPr>
          </a:p>
        </p:txBody>
      </p:sp>
      <p:pic>
        <p:nvPicPr>
          <p:cNvPr id="320" name="Google Shape;320;p59"/>
          <p:cNvPicPr preferRelativeResize="0"/>
          <p:nvPr/>
        </p:nvPicPr>
        <p:blipFill>
          <a:blip r:embed="rId3">
            <a:alphaModFix/>
          </a:blip>
          <a:stretch>
            <a:fillRect/>
          </a:stretch>
        </p:blipFill>
        <p:spPr>
          <a:xfrm>
            <a:off x="2001976" y="1625650"/>
            <a:ext cx="5140049" cy="2891275"/>
          </a:xfrm>
          <a:prstGeom prst="rect">
            <a:avLst/>
          </a:prstGeom>
          <a:noFill/>
          <a:ln>
            <a:noFill/>
          </a:ln>
        </p:spPr>
      </p:pic>
      <p:pic>
        <p:nvPicPr>
          <p:cNvPr id="321" name="Google Shape;321;p5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60"/>
          <p:cNvSpPr txBox="1"/>
          <p:nvPr/>
        </p:nvSpPr>
        <p:spPr>
          <a:xfrm>
            <a:off x="441925" y="260400"/>
            <a:ext cx="8260200" cy="65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400">
                <a:solidFill>
                  <a:srgbClr val="441848"/>
                </a:solidFill>
                <a:latin typeface="Montserrat"/>
                <a:ea typeface="Montserrat"/>
                <a:cs typeface="Montserrat"/>
                <a:sym typeface="Montserrat"/>
              </a:rPr>
              <a:t>Perfil Psicológico a partir de las Huellas Digitales</a:t>
            </a:r>
            <a:endParaRPr sz="2400">
              <a:solidFill>
                <a:srgbClr val="441848"/>
              </a:solidFill>
              <a:highlight>
                <a:srgbClr val="FFFFFF"/>
              </a:highlight>
            </a:endParaRPr>
          </a:p>
        </p:txBody>
      </p:sp>
      <p:pic>
        <p:nvPicPr>
          <p:cNvPr id="327" name="Google Shape;327;p60"/>
          <p:cNvPicPr preferRelativeResize="0"/>
          <p:nvPr/>
        </p:nvPicPr>
        <p:blipFill>
          <a:blip r:embed="rId3">
            <a:alphaModFix/>
          </a:blip>
          <a:stretch>
            <a:fillRect/>
          </a:stretch>
        </p:blipFill>
        <p:spPr>
          <a:xfrm>
            <a:off x="2073038" y="1017575"/>
            <a:ext cx="4997975" cy="3321225"/>
          </a:xfrm>
          <a:prstGeom prst="rect">
            <a:avLst/>
          </a:prstGeom>
          <a:noFill/>
          <a:ln>
            <a:noFill/>
          </a:ln>
        </p:spPr>
      </p:pic>
      <p:sp>
        <p:nvSpPr>
          <p:cNvPr id="328" name="Google Shape;328;p60"/>
          <p:cNvSpPr txBox="1"/>
          <p:nvPr/>
        </p:nvSpPr>
        <p:spPr>
          <a:xfrm>
            <a:off x="524175" y="4567400"/>
            <a:ext cx="82602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u="sng">
                <a:solidFill>
                  <a:schemeClr val="hlink"/>
                </a:solidFill>
                <a:highlight>
                  <a:srgbClr val="FFFFFF"/>
                </a:highlight>
                <a:hlinkClick r:id="rId4"/>
              </a:rPr>
              <a:t>https://applymagicsauce.com</a:t>
            </a:r>
            <a:endParaRPr sz="1800">
              <a:solidFill>
                <a:srgbClr val="202124"/>
              </a:solidFill>
              <a:highlight>
                <a:srgbClr val="FFFFFF"/>
              </a:highlight>
            </a:endParaRPr>
          </a:p>
        </p:txBody>
      </p:sp>
      <p:pic>
        <p:nvPicPr>
          <p:cNvPr id="329" name="Google Shape;329;p6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61"/>
          <p:cNvSpPr txBox="1"/>
          <p:nvPr/>
        </p:nvSpPr>
        <p:spPr>
          <a:xfrm>
            <a:off x="441900" y="501975"/>
            <a:ext cx="8260200" cy="57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400" u="sng">
                <a:solidFill>
                  <a:schemeClr val="hlink"/>
                </a:solidFill>
                <a:latin typeface="Montserrat"/>
                <a:ea typeface="Montserrat"/>
                <a:cs typeface="Montserrat"/>
                <a:sym typeface="Montserrat"/>
                <a:hlinkClick r:id="rId3"/>
              </a:rPr>
              <a:t>Perfil Psicológico</a:t>
            </a:r>
            <a:r>
              <a:rPr b="1" lang="en" sz="2400">
                <a:solidFill>
                  <a:srgbClr val="441848"/>
                </a:solidFill>
                <a:latin typeface="Montserrat"/>
                <a:ea typeface="Montserrat"/>
                <a:cs typeface="Montserrat"/>
                <a:sym typeface="Montserrat"/>
              </a:rPr>
              <a:t> a partir de las Huellas Digitales</a:t>
            </a:r>
            <a:endParaRPr sz="1800">
              <a:solidFill>
                <a:srgbClr val="202124"/>
              </a:solidFill>
              <a:highlight>
                <a:srgbClr val="FFFFFF"/>
              </a:highlight>
            </a:endParaRPr>
          </a:p>
        </p:txBody>
      </p:sp>
      <p:pic>
        <p:nvPicPr>
          <p:cNvPr id="335" name="Google Shape;335;p61"/>
          <p:cNvPicPr preferRelativeResize="0"/>
          <p:nvPr/>
        </p:nvPicPr>
        <p:blipFill>
          <a:blip r:embed="rId4">
            <a:alphaModFix/>
          </a:blip>
          <a:stretch>
            <a:fillRect/>
          </a:stretch>
        </p:blipFill>
        <p:spPr>
          <a:xfrm>
            <a:off x="1801025" y="1308200"/>
            <a:ext cx="5541950" cy="3338725"/>
          </a:xfrm>
          <a:prstGeom prst="rect">
            <a:avLst/>
          </a:prstGeom>
          <a:noFill/>
          <a:ln>
            <a:noFill/>
          </a:ln>
        </p:spPr>
      </p:pic>
      <p:sp>
        <p:nvSpPr>
          <p:cNvPr id="336" name="Google Shape;336;p61"/>
          <p:cNvSpPr txBox="1"/>
          <p:nvPr/>
        </p:nvSpPr>
        <p:spPr>
          <a:xfrm>
            <a:off x="0" y="479932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Kosinskiet al. (2013). Private traits and attributes are predictable from digital records of human behavior: 10.1073/pnas.1218772110</a:t>
            </a:r>
            <a:endParaRPr sz="1000">
              <a:solidFill>
                <a:schemeClr val="dk1"/>
              </a:solidFill>
            </a:endParaRPr>
          </a:p>
          <a:p>
            <a:pPr indent="0" lvl="0" marL="0" rtl="0" algn="ctr">
              <a:spcBef>
                <a:spcPts val="0"/>
              </a:spcBef>
              <a:spcAft>
                <a:spcPts val="0"/>
              </a:spcAft>
              <a:buNone/>
            </a:pPr>
            <a:r>
              <a:t/>
            </a:r>
            <a:endParaRPr sz="1800">
              <a:solidFill>
                <a:srgbClr val="202124"/>
              </a:solidFill>
              <a:highlight>
                <a:schemeClr val="lt1"/>
              </a:highlight>
            </a:endParaRPr>
          </a:p>
        </p:txBody>
      </p:sp>
      <p:pic>
        <p:nvPicPr>
          <p:cNvPr id="337" name="Google Shape;337;p6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2"/>
          <p:cNvSpPr txBox="1"/>
          <p:nvPr/>
        </p:nvSpPr>
        <p:spPr>
          <a:xfrm>
            <a:off x="321450" y="4620825"/>
            <a:ext cx="458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ighlight>
                  <a:srgbClr val="FFFFFF"/>
                </a:highlight>
                <a:latin typeface="Roboto"/>
                <a:ea typeface="Roboto"/>
                <a:cs typeface="Roboto"/>
                <a:sym typeface="Roboto"/>
                <a:hlinkClick r:id="rId3"/>
              </a:rPr>
              <a:t>Google makes your ads more useful on Google services (such as Search or YouTube</a:t>
            </a:r>
            <a:r>
              <a:rPr lang="en" sz="900">
                <a:solidFill>
                  <a:srgbClr val="5F6368"/>
                </a:solidFill>
                <a:highlight>
                  <a:srgbClr val="FFFFFF"/>
                </a:highlight>
                <a:latin typeface="Roboto"/>
                <a:ea typeface="Roboto"/>
                <a:cs typeface="Roboto"/>
                <a:sym typeface="Roboto"/>
              </a:rPr>
              <a:t>).</a:t>
            </a:r>
            <a:endParaRPr sz="900">
              <a:solidFill>
                <a:schemeClr val="dk1"/>
              </a:solidFill>
            </a:endParaRPr>
          </a:p>
        </p:txBody>
      </p:sp>
      <p:pic>
        <p:nvPicPr>
          <p:cNvPr id="343" name="Google Shape;343;p62"/>
          <p:cNvPicPr preferRelativeResize="0"/>
          <p:nvPr/>
        </p:nvPicPr>
        <p:blipFill rotWithShape="1">
          <a:blip r:embed="rId4">
            <a:alphaModFix/>
          </a:blip>
          <a:srcRect b="0" l="28341" r="29676" t="15052"/>
          <a:stretch/>
        </p:blipFill>
        <p:spPr>
          <a:xfrm>
            <a:off x="2477983" y="258025"/>
            <a:ext cx="4188034" cy="421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3"/>
          <p:cNvSpPr txBox="1"/>
          <p:nvPr/>
        </p:nvSpPr>
        <p:spPr>
          <a:xfrm>
            <a:off x="1341450" y="1858350"/>
            <a:ext cx="6461100" cy="6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¿Qué es ciencia de datos?</a:t>
            </a:r>
            <a:endParaRPr/>
          </a:p>
        </p:txBody>
      </p:sp>
      <p:pic>
        <p:nvPicPr>
          <p:cNvPr id="349" name="Google Shape;349;p63"/>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50" name="Google Shape;350;p6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7"/>
          <p:cNvSpPr txBox="1"/>
          <p:nvPr/>
        </p:nvSpPr>
        <p:spPr>
          <a:xfrm>
            <a:off x="1500000" y="1963200"/>
            <a:ext cx="6786000" cy="211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E8E7E3"/>
                </a:solidFill>
              </a:rPr>
              <a:t>🎯 </a:t>
            </a:r>
            <a:r>
              <a:rPr b="1" lang="en" sz="3400">
                <a:solidFill>
                  <a:srgbClr val="441848"/>
                </a:solidFill>
                <a:latin typeface="Montserrat"/>
                <a:ea typeface="Montserrat"/>
                <a:cs typeface="Montserrat"/>
                <a:sym typeface="Montserrat"/>
              </a:rPr>
              <a:t>Objetivos de aprendizaje</a:t>
            </a:r>
            <a:endParaRPr b="1" sz="3400">
              <a:solidFill>
                <a:srgbClr val="441848"/>
              </a:solidFill>
              <a:latin typeface="Montserrat"/>
              <a:ea typeface="Montserrat"/>
              <a:cs typeface="Montserrat"/>
              <a:sym typeface="Montserrat"/>
            </a:endParaRPr>
          </a:p>
        </p:txBody>
      </p:sp>
      <p:pic>
        <p:nvPicPr>
          <p:cNvPr id="154" name="Google Shape;154;p3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55" name="Google Shape;155;p3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4"/>
          <p:cNvPicPr preferRelativeResize="0"/>
          <p:nvPr/>
        </p:nvPicPr>
        <p:blipFill rotWithShape="1">
          <a:blip r:embed="rId3">
            <a:alphaModFix/>
          </a:blip>
          <a:srcRect b="0" l="0" r="0" t="0"/>
          <a:stretch/>
        </p:blipFill>
        <p:spPr>
          <a:xfrm>
            <a:off x="339688" y="828038"/>
            <a:ext cx="8464625" cy="3487425"/>
          </a:xfrm>
          <a:prstGeom prst="rect">
            <a:avLst/>
          </a:prstGeom>
          <a:noFill/>
          <a:ln>
            <a:noFill/>
          </a:ln>
        </p:spPr>
      </p:pic>
      <p:pic>
        <p:nvPicPr>
          <p:cNvPr id="356" name="Google Shape;356;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65"/>
          <p:cNvPicPr preferRelativeResize="0"/>
          <p:nvPr/>
        </p:nvPicPr>
        <p:blipFill rotWithShape="1">
          <a:blip r:embed="rId3">
            <a:alphaModFix/>
          </a:blip>
          <a:srcRect b="0" l="0" r="0" t="0"/>
          <a:stretch/>
        </p:blipFill>
        <p:spPr>
          <a:xfrm>
            <a:off x="752675" y="478676"/>
            <a:ext cx="7638650" cy="3874474"/>
          </a:xfrm>
          <a:prstGeom prst="rect">
            <a:avLst/>
          </a:prstGeom>
          <a:noFill/>
          <a:ln>
            <a:noFill/>
          </a:ln>
        </p:spPr>
      </p:pic>
      <p:pic>
        <p:nvPicPr>
          <p:cNvPr id="362" name="Google Shape;362;p6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b="0" l="0" r="0" t="0"/>
          <a:stretch/>
        </p:blipFill>
        <p:spPr>
          <a:xfrm>
            <a:off x="1168075" y="152400"/>
            <a:ext cx="6451601" cy="4838701"/>
          </a:xfrm>
          <a:prstGeom prst="rect">
            <a:avLst/>
          </a:prstGeom>
          <a:noFill/>
          <a:ln>
            <a:noFill/>
          </a:ln>
        </p:spPr>
      </p:pic>
      <p:pic>
        <p:nvPicPr>
          <p:cNvPr id="368" name="Google Shape;368;p6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7"/>
          <p:cNvPicPr preferRelativeResize="0"/>
          <p:nvPr/>
        </p:nvPicPr>
        <p:blipFill rotWithShape="1">
          <a:blip r:embed="rId3">
            <a:alphaModFix/>
          </a:blip>
          <a:srcRect b="0" l="0" r="0" t="0"/>
          <a:stretch/>
        </p:blipFill>
        <p:spPr>
          <a:xfrm>
            <a:off x="925116" y="328613"/>
            <a:ext cx="7292577" cy="4486275"/>
          </a:xfrm>
          <a:prstGeom prst="rect">
            <a:avLst/>
          </a:prstGeom>
          <a:noFill/>
          <a:ln>
            <a:noFill/>
          </a:ln>
        </p:spPr>
      </p:pic>
      <p:pic>
        <p:nvPicPr>
          <p:cNvPr id="374" name="Google Shape;374;p6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Data Science </a:t>
            </a:r>
            <a:endParaRPr sz="2700">
              <a:solidFill>
                <a:srgbClr val="441848"/>
              </a:solidFill>
            </a:endParaRPr>
          </a:p>
        </p:txBody>
      </p:sp>
      <p:sp>
        <p:nvSpPr>
          <p:cNvPr id="380" name="Google Shape;380;p68"/>
          <p:cNvSpPr/>
          <p:nvPr/>
        </p:nvSpPr>
        <p:spPr>
          <a:xfrm>
            <a:off x="494825" y="1886650"/>
            <a:ext cx="2582100" cy="14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Data-Centric Definition</a:t>
            </a:r>
            <a:endParaRPr b="1">
              <a:latin typeface="Montserrat"/>
              <a:ea typeface="Montserrat"/>
              <a:cs typeface="Montserrat"/>
              <a:sym typeface="Montserrat"/>
            </a:endParaRPr>
          </a:p>
        </p:txBody>
      </p:sp>
      <p:sp>
        <p:nvSpPr>
          <p:cNvPr id="381" name="Google Shape;381;p68"/>
          <p:cNvSpPr/>
          <p:nvPr/>
        </p:nvSpPr>
        <p:spPr>
          <a:xfrm>
            <a:off x="3263725" y="1886650"/>
            <a:ext cx="2582100" cy="14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Trans-Disciplinary Definition</a:t>
            </a:r>
            <a:endParaRPr b="1">
              <a:latin typeface="Montserrat"/>
              <a:ea typeface="Montserrat"/>
              <a:cs typeface="Montserrat"/>
              <a:sym typeface="Montserrat"/>
            </a:endParaRPr>
          </a:p>
        </p:txBody>
      </p:sp>
      <p:sp>
        <p:nvSpPr>
          <p:cNvPr id="382" name="Google Shape;382;p68"/>
          <p:cNvSpPr/>
          <p:nvPr/>
        </p:nvSpPr>
        <p:spPr>
          <a:xfrm>
            <a:off x="6067075" y="1886650"/>
            <a:ext cx="2582100" cy="14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Process-based Definition</a:t>
            </a:r>
            <a:endParaRPr b="1">
              <a:latin typeface="Montserrat"/>
              <a:ea typeface="Montserrat"/>
              <a:cs typeface="Montserrat"/>
              <a:sym typeface="Montserrat"/>
            </a:endParaRPr>
          </a:p>
        </p:txBody>
      </p:sp>
      <p:pic>
        <p:nvPicPr>
          <p:cNvPr id="383" name="Google Shape;383;p6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9"/>
          <p:cNvPicPr preferRelativeResize="0"/>
          <p:nvPr/>
        </p:nvPicPr>
        <p:blipFill>
          <a:blip r:embed="rId3">
            <a:alphaModFix/>
          </a:blip>
          <a:stretch>
            <a:fillRect/>
          </a:stretch>
        </p:blipFill>
        <p:spPr>
          <a:xfrm>
            <a:off x="2447925" y="999300"/>
            <a:ext cx="4248150" cy="3800475"/>
          </a:xfrm>
          <a:prstGeom prst="rect">
            <a:avLst/>
          </a:prstGeom>
          <a:noFill/>
          <a:ln>
            <a:noFill/>
          </a:ln>
        </p:spPr>
      </p:pic>
      <p:sp>
        <p:nvSpPr>
          <p:cNvPr id="389" name="Google Shape;389;p6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Data Science (Trans-Disciplinary Definition)</a:t>
            </a:r>
            <a:endParaRPr>
              <a:solidFill>
                <a:srgbClr val="441848"/>
              </a:solidFill>
            </a:endParaRPr>
          </a:p>
        </p:txBody>
      </p:sp>
      <p:pic>
        <p:nvPicPr>
          <p:cNvPr id="390" name="Google Shape;390;p6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pic>
        <p:nvPicPr>
          <p:cNvPr id="395" name="Google Shape;395;p70"/>
          <p:cNvPicPr preferRelativeResize="0"/>
          <p:nvPr/>
        </p:nvPicPr>
        <p:blipFill rotWithShape="1">
          <a:blip r:embed="rId3">
            <a:alphaModFix/>
          </a:blip>
          <a:srcRect b="0" l="2343" r="0" t="0"/>
          <a:stretch/>
        </p:blipFill>
        <p:spPr>
          <a:xfrm>
            <a:off x="0" y="621663"/>
            <a:ext cx="9143999" cy="4071687"/>
          </a:xfrm>
          <a:prstGeom prst="rect">
            <a:avLst/>
          </a:prstGeom>
          <a:noFill/>
          <a:ln>
            <a:noFill/>
          </a:ln>
        </p:spPr>
      </p:pic>
      <p:pic>
        <p:nvPicPr>
          <p:cNvPr id="396" name="Google Shape;396;p70"/>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97" name="Google Shape;397;p7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Data Science Timeline</a:t>
            </a:r>
            <a:endParaRPr>
              <a:solidFill>
                <a:srgbClr val="44184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41848"/>
                </a:solidFill>
              </a:rPr>
              <a:t>Data Science (Process-Based Definition)</a:t>
            </a:r>
            <a:endParaRPr sz="2600">
              <a:solidFill>
                <a:srgbClr val="441848"/>
              </a:solidFill>
            </a:endParaRPr>
          </a:p>
        </p:txBody>
      </p:sp>
      <p:pic>
        <p:nvPicPr>
          <p:cNvPr id="403" name="Google Shape;403;p71"/>
          <p:cNvPicPr preferRelativeResize="0"/>
          <p:nvPr/>
        </p:nvPicPr>
        <p:blipFill>
          <a:blip r:embed="rId3">
            <a:alphaModFix/>
          </a:blip>
          <a:stretch>
            <a:fillRect/>
          </a:stretch>
        </p:blipFill>
        <p:spPr>
          <a:xfrm>
            <a:off x="152400" y="834117"/>
            <a:ext cx="8839199" cy="4150490"/>
          </a:xfrm>
          <a:prstGeom prst="rect">
            <a:avLst/>
          </a:prstGeom>
          <a:noFill/>
          <a:ln>
            <a:noFill/>
          </a:ln>
        </p:spPr>
      </p:pic>
      <p:pic>
        <p:nvPicPr>
          <p:cNvPr id="404" name="Google Shape;404;p7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441848"/>
                </a:solidFill>
              </a:rPr>
              <a:t>Data Science (Process-Based Definition)</a:t>
            </a:r>
            <a:endParaRPr sz="2600">
              <a:solidFill>
                <a:srgbClr val="441848"/>
              </a:solidFill>
            </a:endParaRPr>
          </a:p>
        </p:txBody>
      </p:sp>
      <p:sp>
        <p:nvSpPr>
          <p:cNvPr id="410" name="Google Shape;410;p72"/>
          <p:cNvSpPr txBox="1"/>
          <p:nvPr>
            <p:ph idx="4294967295" type="body"/>
          </p:nvPr>
        </p:nvSpPr>
        <p:spPr>
          <a:xfrm>
            <a:off x="492925" y="1152475"/>
            <a:ext cx="381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Minería de Datos</a:t>
            </a:r>
            <a:endParaRPr b="1" sz="1700">
              <a:latin typeface="Montserrat"/>
              <a:ea typeface="Montserrat"/>
              <a:cs typeface="Montserrat"/>
              <a:sym typeface="Montserrat"/>
            </a:endParaRPr>
          </a:p>
          <a:p>
            <a:pPr indent="-336550" lvl="0" marL="457200" rtl="0" algn="l">
              <a:spcBef>
                <a:spcPts val="1600"/>
              </a:spcBef>
              <a:spcAft>
                <a:spcPts val="0"/>
              </a:spcAft>
              <a:buSzPts val="1700"/>
              <a:buFont typeface="Montserrat"/>
              <a:buChar char="●"/>
            </a:pPr>
            <a:r>
              <a:rPr lang="en" sz="1700">
                <a:latin typeface="Montserrat"/>
                <a:ea typeface="Montserrat"/>
                <a:cs typeface="Montserrat"/>
                <a:sym typeface="Montserrat"/>
              </a:rPr>
              <a:t>Knowledge Discovery in Databases</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SEMMA</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Cross-Industry Standard Process for Data Mining</a:t>
            </a:r>
            <a:endParaRPr sz="1700">
              <a:latin typeface="Montserrat"/>
              <a:ea typeface="Montserrat"/>
              <a:cs typeface="Montserrat"/>
              <a:sym typeface="Montserrat"/>
            </a:endParaRPr>
          </a:p>
        </p:txBody>
      </p:sp>
      <p:sp>
        <p:nvSpPr>
          <p:cNvPr id="411" name="Google Shape;411;p72"/>
          <p:cNvSpPr txBox="1"/>
          <p:nvPr>
            <p:ph idx="4294967295" type="body"/>
          </p:nvPr>
        </p:nvSpPr>
        <p:spPr>
          <a:xfrm>
            <a:off x="4650575" y="1152475"/>
            <a:ext cx="418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Montserrat"/>
                <a:ea typeface="Montserrat"/>
                <a:cs typeface="Montserrat"/>
                <a:sym typeface="Montserrat"/>
              </a:rPr>
              <a:t>Ciencia de Datos</a:t>
            </a:r>
            <a:endParaRPr b="1" sz="1700">
              <a:latin typeface="Montserrat"/>
              <a:ea typeface="Montserrat"/>
              <a:cs typeface="Montserrat"/>
              <a:sym typeface="Montserrat"/>
            </a:endParaRPr>
          </a:p>
          <a:p>
            <a:pPr indent="-336550" lvl="0" marL="457200" rtl="0" algn="l">
              <a:spcBef>
                <a:spcPts val="1600"/>
              </a:spcBef>
              <a:spcAft>
                <a:spcPts val="0"/>
              </a:spcAft>
              <a:buSzPts val="1700"/>
              <a:buFont typeface="Montserrat"/>
              <a:buChar char="●"/>
            </a:pPr>
            <a:r>
              <a:rPr lang="en" sz="1700">
                <a:latin typeface="Montserrat"/>
                <a:ea typeface="Montserrat"/>
                <a:cs typeface="Montserrat"/>
                <a:sym typeface="Montserrat"/>
              </a:rPr>
              <a:t>Team Data Science Process (Microsoft)</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Foundational Methodology for Data Science (IBM)</a:t>
            </a:r>
            <a:endParaRPr sz="1700">
              <a:latin typeface="Montserrat"/>
              <a:ea typeface="Montserrat"/>
              <a:cs typeface="Montserrat"/>
              <a:sym typeface="Montserrat"/>
            </a:endParaRPr>
          </a:p>
        </p:txBody>
      </p:sp>
      <p:pic>
        <p:nvPicPr>
          <p:cNvPr id="412" name="Google Shape;412;p72"/>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pic>
        <p:nvPicPr>
          <p:cNvPr id="417" name="Google Shape;417;p73"/>
          <p:cNvPicPr preferRelativeResize="0"/>
          <p:nvPr/>
        </p:nvPicPr>
        <p:blipFill rotWithShape="1">
          <a:blip r:embed="rId3">
            <a:alphaModFix/>
          </a:blip>
          <a:srcRect b="0" l="0" r="0" t="0"/>
          <a:stretch/>
        </p:blipFill>
        <p:spPr>
          <a:xfrm>
            <a:off x="1591866" y="327422"/>
            <a:ext cx="6098382" cy="4519612"/>
          </a:xfrm>
          <a:prstGeom prst="rect">
            <a:avLst/>
          </a:prstGeom>
          <a:noFill/>
          <a:ln>
            <a:noFill/>
          </a:ln>
        </p:spPr>
      </p:pic>
      <p:pic>
        <p:nvPicPr>
          <p:cNvPr id="418" name="Google Shape;418;p7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8"/>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endParaRPr/>
          </a:p>
        </p:txBody>
      </p:sp>
      <p:pic>
        <p:nvPicPr>
          <p:cNvPr id="161" name="Google Shape;161;p3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62" name="Google Shape;162;p38"/>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H</a:t>
            </a:r>
            <a:r>
              <a:rPr lang="en" sz="2100">
                <a:solidFill>
                  <a:schemeClr val="dk1"/>
                </a:solidFill>
                <a:latin typeface="Montserrat"/>
                <a:ea typeface="Montserrat"/>
                <a:cs typeface="Montserrat"/>
                <a:sym typeface="Montserrat"/>
              </a:rPr>
              <a:t>ablaremos sobre </a:t>
            </a:r>
            <a:r>
              <a:rPr b="1" lang="en" sz="2100">
                <a:solidFill>
                  <a:schemeClr val="dk1"/>
                </a:solidFill>
                <a:latin typeface="Montserrat"/>
                <a:ea typeface="Montserrat"/>
                <a:cs typeface="Montserrat"/>
                <a:sym typeface="Montserrat"/>
              </a:rPr>
              <a:t>cómo serán las clases</a:t>
            </a:r>
            <a:r>
              <a:rPr lang="en" sz="2100">
                <a:solidFill>
                  <a:schemeClr val="dk1"/>
                </a:solidFill>
                <a:latin typeface="Montserrat"/>
                <a:ea typeface="Montserrat"/>
                <a:cs typeface="Montserrat"/>
                <a:sym typeface="Montserrat"/>
              </a:rPr>
              <a:t> ⏰y los </a:t>
            </a:r>
            <a:r>
              <a:rPr b="1" lang="en" sz="2100">
                <a:solidFill>
                  <a:schemeClr val="dk1"/>
                </a:solidFill>
                <a:latin typeface="Montserrat"/>
                <a:ea typeface="Montserrat"/>
                <a:cs typeface="Montserrat"/>
                <a:sym typeface="Montserrat"/>
              </a:rPr>
              <a:t>recursos </a:t>
            </a:r>
            <a:r>
              <a:rPr lang="en" sz="2100">
                <a:solidFill>
                  <a:schemeClr val="dk1"/>
                </a:solidFill>
                <a:latin typeface="Montserrat"/>
                <a:ea typeface="Montserrat"/>
                <a:cs typeface="Montserrat"/>
                <a:sym typeface="Montserrat"/>
              </a:rPr>
              <a:t>🐱‍💻🐍que utilizaremos para aprovechar al máximo las mismas.👓</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Daremo</a:t>
            </a:r>
            <a:r>
              <a:rPr lang="en" sz="2100">
                <a:solidFill>
                  <a:schemeClr val="dk1"/>
                </a:solidFill>
                <a:latin typeface="Montserrat"/>
                <a:ea typeface="Montserrat"/>
                <a:cs typeface="Montserrat"/>
                <a:sym typeface="Montserrat"/>
              </a:rPr>
              <a:t>s un</a:t>
            </a:r>
            <a:r>
              <a:rPr lang="en" sz="2100">
                <a:solidFill>
                  <a:schemeClr val="dk1"/>
                </a:solidFill>
                <a:latin typeface="Montserrat"/>
                <a:ea typeface="Montserrat"/>
                <a:cs typeface="Montserrat"/>
                <a:sym typeface="Montserrat"/>
              </a:rPr>
              <a:t>a sustanciosa </a:t>
            </a:r>
            <a:r>
              <a:rPr lang="en" sz="2100">
                <a:solidFill>
                  <a:schemeClr val="dk1"/>
                </a:solidFill>
                <a:latin typeface="Montserrat"/>
                <a:ea typeface="Montserrat"/>
                <a:cs typeface="Montserrat"/>
                <a:sym typeface="Montserrat"/>
              </a:rPr>
              <a:t>📈 </a:t>
            </a:r>
            <a:r>
              <a:rPr b="1" lang="en" sz="2100">
                <a:solidFill>
                  <a:schemeClr val="dk1"/>
                </a:solidFill>
                <a:latin typeface="Montserrat"/>
                <a:ea typeface="Montserrat"/>
                <a:cs typeface="Montserrat"/>
                <a:sym typeface="Montserrat"/>
              </a:rPr>
              <a:t>introducción a la Ciencia de Datos</a:t>
            </a:r>
            <a:r>
              <a:rPr lang="en" sz="2100">
                <a:solidFill>
                  <a:schemeClr val="dk1"/>
                </a:solidFill>
                <a:latin typeface="Montserrat"/>
                <a:ea typeface="Montserrat"/>
                <a:cs typeface="Montserrat"/>
                <a:sym typeface="Montserrat"/>
              </a:rPr>
              <a:t>.</a:t>
            </a:r>
            <a:r>
              <a:rPr lang="en" sz="2100">
                <a:solidFill>
                  <a:schemeClr val="dk1"/>
                </a:solidFill>
                <a:latin typeface="Montserrat"/>
                <a:ea typeface="Montserrat"/>
                <a:cs typeface="Montserrat"/>
                <a:sym typeface="Montserrat"/>
              </a:rPr>
              <a:t> </a:t>
            </a:r>
            <a:r>
              <a:rPr lang="en" sz="2100">
                <a:solidFill>
                  <a:schemeClr val="dk1"/>
                </a:solidFill>
                <a:latin typeface="Montserrat"/>
                <a:ea typeface="Montserrat"/>
                <a:cs typeface="Montserrat"/>
                <a:sym typeface="Montserrat"/>
              </a:rPr>
              <a:t>📊</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Finalmente, tendremos una </a:t>
            </a:r>
            <a:r>
              <a:rPr b="1" lang="en" sz="2100">
                <a:solidFill>
                  <a:schemeClr val="dk1"/>
                </a:solidFill>
                <a:latin typeface="Montserrat"/>
                <a:ea typeface="Montserrat"/>
                <a:cs typeface="Montserrat"/>
                <a:sym typeface="Montserrat"/>
              </a:rPr>
              <a:t>sesión de preguntas</a:t>
            </a:r>
            <a:r>
              <a:rPr lang="en" sz="2100">
                <a:solidFill>
                  <a:schemeClr val="dk1"/>
                </a:solidFill>
                <a:latin typeface="Montserrat"/>
                <a:ea typeface="Montserrat"/>
                <a:cs typeface="Montserrat"/>
                <a:sym typeface="Montserrat"/>
              </a:rPr>
              <a:t>❓❓</a:t>
            </a:r>
            <a:r>
              <a:rPr lang="en" sz="2100">
                <a:solidFill>
                  <a:schemeClr val="dk1"/>
                </a:solidFill>
                <a:latin typeface="Montserrat"/>
                <a:ea typeface="Montserrat"/>
                <a:cs typeface="Montserrat"/>
                <a:sym typeface="Montserrat"/>
              </a:rPr>
              <a:t> donde </a:t>
            </a:r>
            <a:r>
              <a:rPr lang="en" sz="2100">
                <a:solidFill>
                  <a:schemeClr val="dk1"/>
                </a:solidFill>
                <a:latin typeface="Montserrat"/>
                <a:ea typeface="Montserrat"/>
                <a:cs typeface="Montserrat"/>
                <a:sym typeface="Montserrat"/>
              </a:rPr>
              <a:t>podremos discutir lo visto en clase y esclarecer tus dudas.🤓</a:t>
            </a:r>
            <a:endParaRPr sz="2100">
              <a:solidFill>
                <a:schemeClr val="dk1"/>
              </a:solidFill>
              <a:latin typeface="Montserrat"/>
              <a:ea typeface="Montserrat"/>
              <a:cs typeface="Montserrat"/>
              <a:sym typeface="Montserrat"/>
            </a:endParaRPr>
          </a:p>
          <a:p>
            <a:pPr indent="0" lvl="0" marL="457200" rtl="0" algn="l">
              <a:spcBef>
                <a:spcPts val="1000"/>
              </a:spcBef>
              <a:spcAft>
                <a:spcPts val="0"/>
              </a:spcAft>
              <a:buNone/>
            </a:pPr>
            <a:r>
              <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pic>
        <p:nvPicPr>
          <p:cNvPr id="423" name="Google Shape;423;p74"/>
          <p:cNvPicPr preferRelativeResize="0"/>
          <p:nvPr/>
        </p:nvPicPr>
        <p:blipFill rotWithShape="1">
          <a:blip r:embed="rId3">
            <a:alphaModFix/>
          </a:blip>
          <a:srcRect b="0" l="0" r="0" t="0"/>
          <a:stretch/>
        </p:blipFill>
        <p:spPr>
          <a:xfrm>
            <a:off x="1395413" y="328613"/>
            <a:ext cx="6426995" cy="4474369"/>
          </a:xfrm>
          <a:prstGeom prst="rect">
            <a:avLst/>
          </a:prstGeom>
          <a:noFill/>
          <a:ln>
            <a:noFill/>
          </a:ln>
        </p:spPr>
      </p:pic>
      <p:pic>
        <p:nvPicPr>
          <p:cNvPr id="424" name="Google Shape;424;p7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pic>
        <p:nvPicPr>
          <p:cNvPr id="429" name="Google Shape;429;p75"/>
          <p:cNvPicPr preferRelativeResize="0"/>
          <p:nvPr/>
        </p:nvPicPr>
        <p:blipFill rotWithShape="1">
          <a:blip r:embed="rId3">
            <a:alphaModFix/>
          </a:blip>
          <a:srcRect b="0" l="0" r="0" t="0"/>
          <a:stretch/>
        </p:blipFill>
        <p:spPr>
          <a:xfrm>
            <a:off x="882254" y="1072754"/>
            <a:ext cx="7171133" cy="3062288"/>
          </a:xfrm>
          <a:prstGeom prst="rect">
            <a:avLst/>
          </a:prstGeom>
          <a:noFill/>
          <a:ln>
            <a:noFill/>
          </a:ln>
        </p:spPr>
      </p:pic>
      <p:pic>
        <p:nvPicPr>
          <p:cNvPr id="430" name="Google Shape;430;p7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nvSpPr>
        <p:spPr>
          <a:xfrm>
            <a:off x="441900" y="234225"/>
            <a:ext cx="8260200" cy="54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Navegando en la Web</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436" name="Google Shape;436;p76"/>
          <p:cNvPicPr preferRelativeResize="0"/>
          <p:nvPr/>
        </p:nvPicPr>
        <p:blipFill>
          <a:blip r:embed="rId3">
            <a:alphaModFix/>
          </a:blip>
          <a:stretch>
            <a:fillRect/>
          </a:stretch>
        </p:blipFill>
        <p:spPr>
          <a:xfrm>
            <a:off x="581263" y="1266950"/>
            <a:ext cx="7981474" cy="3717274"/>
          </a:xfrm>
          <a:prstGeom prst="rect">
            <a:avLst/>
          </a:prstGeom>
          <a:noFill/>
          <a:ln>
            <a:noFill/>
          </a:ln>
        </p:spPr>
      </p:pic>
      <p:pic>
        <p:nvPicPr>
          <p:cNvPr id="437" name="Google Shape;437;p7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7"/>
          <p:cNvSpPr txBox="1"/>
          <p:nvPr/>
        </p:nvSpPr>
        <p:spPr>
          <a:xfrm>
            <a:off x="441900" y="272425"/>
            <a:ext cx="8260200" cy="69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443" name="Google Shape;443;p77"/>
          <p:cNvPicPr preferRelativeResize="0"/>
          <p:nvPr/>
        </p:nvPicPr>
        <p:blipFill>
          <a:blip r:embed="rId3">
            <a:alphaModFix/>
          </a:blip>
          <a:stretch>
            <a:fillRect/>
          </a:stretch>
        </p:blipFill>
        <p:spPr>
          <a:xfrm>
            <a:off x="76675" y="1036737"/>
            <a:ext cx="8904098" cy="3070025"/>
          </a:xfrm>
          <a:prstGeom prst="rect">
            <a:avLst/>
          </a:prstGeom>
          <a:noFill/>
          <a:ln>
            <a:noFill/>
          </a:ln>
        </p:spPr>
      </p:pic>
      <p:pic>
        <p:nvPicPr>
          <p:cNvPr id="444" name="Google Shape;444;p7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8"/>
          <p:cNvSpPr txBox="1"/>
          <p:nvPr/>
        </p:nvSpPr>
        <p:spPr>
          <a:xfrm>
            <a:off x="441900" y="4504125"/>
            <a:ext cx="6830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Bernard Marr (2017). The Amazing Ways Spotify Uses Big Data, AI and Machine Learning to Drive Business Success. Forbes: </a:t>
            </a:r>
            <a:r>
              <a:rPr lang="en" sz="800" u="sng">
                <a:solidFill>
                  <a:schemeClr val="hlink"/>
                </a:solidFill>
                <a:hlinkClick r:id="rId3"/>
              </a:rPr>
              <a:t>https://www.forbes.com/sites/bernardmarr/2017/10/30/the-amazing-ways-spotify-uses-big-data-ai-and-machine-learning-to-drive-business-success/</a:t>
            </a:r>
            <a:endParaRPr sz="800">
              <a:solidFill>
                <a:srgbClr val="7F7F7F"/>
              </a:solidFill>
            </a:endParaRPr>
          </a:p>
        </p:txBody>
      </p:sp>
      <p:sp>
        <p:nvSpPr>
          <p:cNvPr id="450" name="Google Shape;450;p78"/>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451" name="Google Shape;451;p78"/>
          <p:cNvPicPr preferRelativeResize="0"/>
          <p:nvPr/>
        </p:nvPicPr>
        <p:blipFill>
          <a:blip r:embed="rId4">
            <a:alphaModFix/>
          </a:blip>
          <a:stretch>
            <a:fillRect/>
          </a:stretch>
        </p:blipFill>
        <p:spPr>
          <a:xfrm>
            <a:off x="1401047" y="1288388"/>
            <a:ext cx="6341907" cy="2566725"/>
          </a:xfrm>
          <a:prstGeom prst="rect">
            <a:avLst/>
          </a:prstGeom>
          <a:noFill/>
          <a:ln>
            <a:noFill/>
          </a:ln>
        </p:spPr>
      </p:pic>
      <p:pic>
        <p:nvPicPr>
          <p:cNvPr id="452" name="Google Shape;452;p78"/>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9"/>
          <p:cNvSpPr txBox="1"/>
          <p:nvPr/>
        </p:nvSpPr>
        <p:spPr>
          <a:xfrm>
            <a:off x="1230750" y="2239350"/>
            <a:ext cx="6682500" cy="6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¿Por qué ciencia de datos?</a:t>
            </a:r>
            <a:endParaRPr/>
          </a:p>
        </p:txBody>
      </p:sp>
      <p:pic>
        <p:nvPicPr>
          <p:cNvPr id="458" name="Google Shape;458;p7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0"/>
          <p:cNvSpPr txBox="1"/>
          <p:nvPr/>
        </p:nvSpPr>
        <p:spPr>
          <a:xfrm>
            <a:off x="441900" y="4743225"/>
            <a:ext cx="5535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World Economic Forum (2020). Jobs of Tomorrow: </a:t>
            </a:r>
            <a:r>
              <a:rPr lang="en" sz="800" u="sng">
                <a:solidFill>
                  <a:schemeClr val="hlink"/>
                </a:solidFill>
                <a:hlinkClick r:id="rId3"/>
              </a:rPr>
              <a:t>http://www3.weforum.org/docs/WEF_Jobs_of_Tomorrow_2020.pdf</a:t>
            </a:r>
            <a:endParaRPr sz="800">
              <a:solidFill>
                <a:srgbClr val="7F7F7F"/>
              </a:solidFill>
            </a:endParaRPr>
          </a:p>
        </p:txBody>
      </p:sp>
      <p:pic>
        <p:nvPicPr>
          <p:cNvPr id="464" name="Google Shape;464;p80"/>
          <p:cNvPicPr preferRelativeResize="0"/>
          <p:nvPr/>
        </p:nvPicPr>
        <p:blipFill>
          <a:blip r:embed="rId4">
            <a:alphaModFix/>
          </a:blip>
          <a:stretch>
            <a:fillRect/>
          </a:stretch>
        </p:blipFill>
        <p:spPr>
          <a:xfrm>
            <a:off x="1601300" y="922250"/>
            <a:ext cx="5941407" cy="3820975"/>
          </a:xfrm>
          <a:prstGeom prst="rect">
            <a:avLst/>
          </a:prstGeom>
          <a:noFill/>
          <a:ln>
            <a:noFill/>
          </a:ln>
        </p:spPr>
      </p:pic>
      <p:pic>
        <p:nvPicPr>
          <p:cNvPr id="465" name="Google Shape;465;p80"/>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466" name="Google Shape;466;p80"/>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Empleos del mañana según WEF</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81"/>
          <p:cNvPicPr preferRelativeResize="0"/>
          <p:nvPr/>
        </p:nvPicPr>
        <p:blipFill>
          <a:blip r:embed="rId3">
            <a:alphaModFix/>
          </a:blip>
          <a:stretch>
            <a:fillRect/>
          </a:stretch>
        </p:blipFill>
        <p:spPr>
          <a:xfrm>
            <a:off x="415925" y="267449"/>
            <a:ext cx="8104675" cy="4493575"/>
          </a:xfrm>
          <a:prstGeom prst="rect">
            <a:avLst/>
          </a:prstGeom>
          <a:noFill/>
          <a:ln>
            <a:noFill/>
          </a:ln>
        </p:spPr>
      </p:pic>
      <p:pic>
        <p:nvPicPr>
          <p:cNvPr id="472" name="Google Shape;472;p8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2"/>
          <p:cNvSpPr txBox="1"/>
          <p:nvPr/>
        </p:nvSpPr>
        <p:spPr>
          <a:xfrm>
            <a:off x="1500000" y="1841250"/>
            <a:ext cx="6144000" cy="14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478" name="Google Shape;478;p8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79" name="Google Shape;479;p8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83"/>
          <p:cNvPicPr preferRelativeResize="0"/>
          <p:nvPr/>
        </p:nvPicPr>
        <p:blipFill>
          <a:blip r:embed="rId3">
            <a:alphaModFix/>
          </a:blip>
          <a:stretch>
            <a:fillRect/>
          </a:stretch>
        </p:blipFill>
        <p:spPr>
          <a:xfrm>
            <a:off x="266621" y="0"/>
            <a:ext cx="8431757" cy="5143500"/>
          </a:xfrm>
          <a:prstGeom prst="rect">
            <a:avLst/>
          </a:prstGeom>
          <a:noFill/>
          <a:ln>
            <a:noFill/>
          </a:ln>
        </p:spPr>
      </p:pic>
      <p:pic>
        <p:nvPicPr>
          <p:cNvPr id="487" name="Google Shape;487;p8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9"/>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68" name="Google Shape;168;p3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69" name="Google Shape;169;p39"/>
          <p:cNvSpPr txBox="1"/>
          <p:nvPr/>
        </p:nvSpPr>
        <p:spPr>
          <a:xfrm>
            <a:off x="538650" y="1049400"/>
            <a:ext cx="8066700" cy="340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1F1F1F"/>
                </a:solidFill>
                <a:highlight>
                  <a:srgbClr val="FFFFFF"/>
                </a:highlight>
                <a:latin typeface="Montserrat"/>
                <a:ea typeface="Montserrat"/>
                <a:cs typeface="Montserrat"/>
                <a:sym typeface="Montserrat"/>
              </a:rPr>
              <a:t>6:30 - 6:35</a:t>
            </a:r>
            <a:r>
              <a:rPr b="1" lang="en" sz="1900">
                <a:solidFill>
                  <a:srgbClr val="1F1F1F"/>
                </a:solidFill>
                <a:highlight>
                  <a:srgbClr val="FFFFFF"/>
                </a:highlight>
                <a:latin typeface="Montserrat"/>
                <a:ea typeface="Montserrat"/>
                <a:cs typeface="Montserrat"/>
                <a:sym typeface="Montserrat"/>
              </a:rPr>
              <a:t> </a:t>
            </a:r>
            <a:r>
              <a:rPr lang="en" sz="1900">
                <a:solidFill>
                  <a:srgbClr val="1F1F1F"/>
                </a:solidFill>
                <a:highlight>
                  <a:srgbClr val="FFFFFF"/>
                </a:highlight>
                <a:latin typeface="Montserrat"/>
                <a:ea typeface="Montserrat"/>
                <a:cs typeface="Montserrat"/>
                <a:sym typeface="Montserrat"/>
              </a:rPr>
              <a:t>PM</a:t>
            </a:r>
            <a:r>
              <a:rPr b="1" lang="en" sz="1900">
                <a:solidFill>
                  <a:srgbClr val="1F1F1F"/>
                </a:solidFill>
                <a:highlight>
                  <a:srgbClr val="FFFFFF"/>
                </a:highlight>
                <a:latin typeface="Montserrat"/>
                <a:ea typeface="Montserrat"/>
                <a:cs typeface="Montserrat"/>
                <a:sym typeface="Montserrat"/>
              </a:rPr>
              <a:t> Saludos </a:t>
            </a:r>
            <a:r>
              <a:rPr lang="en" sz="1900">
                <a:solidFill>
                  <a:srgbClr val="1F1F1F"/>
                </a:solidFill>
                <a:highlight>
                  <a:srgbClr val="FFFFFF"/>
                </a:highlight>
                <a:latin typeface="Montserrat"/>
                <a:ea typeface="Montserrat"/>
                <a:cs typeface="Montserrat"/>
                <a:sym typeface="Montserrat"/>
              </a:rPr>
              <a:t>y</a:t>
            </a:r>
            <a:r>
              <a:rPr b="1" lang="en" sz="1900">
                <a:solidFill>
                  <a:srgbClr val="1F1F1F"/>
                </a:solidFill>
                <a:highlight>
                  <a:srgbClr val="FFFFFF"/>
                </a:highlight>
                <a:latin typeface="Montserrat"/>
                <a:ea typeface="Montserrat"/>
                <a:cs typeface="Montserrat"/>
                <a:sym typeface="Montserrat"/>
              </a:rPr>
              <a:t> anuncios.</a:t>
            </a:r>
            <a:endParaRPr b="1" sz="19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6:35 - 6:40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Objetivos </a:t>
            </a:r>
            <a:r>
              <a:rPr lang="en" sz="1900">
                <a:solidFill>
                  <a:srgbClr val="1F1F1F"/>
                </a:solidFill>
                <a:highlight>
                  <a:schemeClr val="lt1"/>
                </a:highlight>
                <a:latin typeface="Montserrat"/>
                <a:ea typeface="Montserrat"/>
                <a:cs typeface="Montserrat"/>
                <a:sym typeface="Montserrat"/>
              </a:rPr>
              <a:t>de</a:t>
            </a:r>
            <a:r>
              <a:rPr b="1" lang="en" sz="1900">
                <a:solidFill>
                  <a:srgbClr val="1F1F1F"/>
                </a:solidFill>
                <a:highlight>
                  <a:schemeClr val="lt1"/>
                </a:highlight>
                <a:latin typeface="Montserrat"/>
                <a:ea typeface="Montserrat"/>
                <a:cs typeface="Montserrat"/>
                <a:sym typeface="Montserrat"/>
              </a:rPr>
              <a:t> aprendizaje.</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6:40 - 7:10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al Master Data Science + AI</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7:10 - 7:40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1)</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7:40 - 7:55</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BREAK.</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8:00 - 9:20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2)</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9:20 - 9:30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a:t>
            </a:r>
            <a:r>
              <a:rPr b="1" lang="en" sz="1900">
                <a:solidFill>
                  <a:schemeClr val="dk1"/>
                </a:solidFill>
                <a:latin typeface="Montserrat"/>
                <a:ea typeface="Montserrat"/>
                <a:cs typeface="Montserrat"/>
                <a:sym typeface="Montserrat"/>
              </a:rPr>
              <a:t>Preguntas</a:t>
            </a:r>
            <a:endParaRPr b="1" sz="1900">
              <a:solidFill>
                <a:schemeClr val="dk1"/>
              </a:solidFill>
              <a:latin typeface="Montserrat"/>
              <a:ea typeface="Montserrat"/>
              <a:cs typeface="Montserrat"/>
              <a:sym typeface="Montserrat"/>
            </a:endParaRPr>
          </a:p>
        </p:txBody>
      </p:sp>
      <p:pic>
        <p:nvPicPr>
          <p:cNvPr id="170" name="Google Shape;170;p39"/>
          <p:cNvPicPr preferRelativeResize="0"/>
          <p:nvPr/>
        </p:nvPicPr>
        <p:blipFill rotWithShape="1">
          <a:blip r:embed="rId4">
            <a:alphaModFix/>
          </a:blip>
          <a:srcRect b="0" l="0" r="0" t="0"/>
          <a:stretch/>
        </p:blipFill>
        <p:spPr>
          <a:xfrm rot="1482258">
            <a:off x="8251437" y="4190025"/>
            <a:ext cx="607550" cy="607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84"/>
          <p:cNvPicPr preferRelativeResize="0"/>
          <p:nvPr/>
        </p:nvPicPr>
        <p:blipFill>
          <a:blip r:embed="rId3">
            <a:alphaModFix/>
          </a:blip>
          <a:stretch>
            <a:fillRect/>
          </a:stretch>
        </p:blipFill>
        <p:spPr>
          <a:xfrm>
            <a:off x="1521851" y="-390425"/>
            <a:ext cx="5698299" cy="5533925"/>
          </a:xfrm>
          <a:prstGeom prst="rect">
            <a:avLst/>
          </a:prstGeom>
          <a:noFill/>
          <a:ln>
            <a:noFill/>
          </a:ln>
        </p:spPr>
      </p:pic>
      <p:pic>
        <p:nvPicPr>
          <p:cNvPr id="493" name="Google Shape;493;p8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85"/>
          <p:cNvPicPr preferRelativeResize="0"/>
          <p:nvPr/>
        </p:nvPicPr>
        <p:blipFill rotWithShape="1">
          <a:blip r:embed="rId3">
            <a:alphaModFix/>
          </a:blip>
          <a:srcRect b="0" l="0" r="0" t="0"/>
          <a:stretch/>
        </p:blipFill>
        <p:spPr>
          <a:xfrm>
            <a:off x="2282822" y="207125"/>
            <a:ext cx="4578350" cy="3079553"/>
          </a:xfrm>
          <a:prstGeom prst="rect">
            <a:avLst/>
          </a:prstGeom>
          <a:noFill/>
          <a:ln>
            <a:noFill/>
          </a:ln>
        </p:spPr>
      </p:pic>
      <p:sp>
        <p:nvSpPr>
          <p:cNvPr id="499" name="Google Shape;499;p85"/>
          <p:cNvSpPr txBox="1"/>
          <p:nvPr>
            <p:ph idx="4294967295" type="body"/>
          </p:nvPr>
        </p:nvSpPr>
        <p:spPr>
          <a:xfrm>
            <a:off x="311700" y="3375375"/>
            <a:ext cx="8520600" cy="15153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Font typeface="Montserrat"/>
              <a:buChar char="●"/>
            </a:pPr>
            <a:r>
              <a:rPr lang="en" sz="1500">
                <a:latin typeface="Montserrat"/>
                <a:ea typeface="Montserrat"/>
                <a:cs typeface="Montserrat"/>
                <a:sym typeface="Montserrat"/>
              </a:rPr>
              <a:t>Información ya no es un recurso escaso; tenemos más de lo que sabemos hacer con ella. </a:t>
            </a:r>
            <a:endParaRPr sz="1500">
              <a:solidFill>
                <a:srgbClr val="404040"/>
              </a:solidFill>
              <a:highlight>
                <a:schemeClr val="lt1"/>
              </a:highlight>
              <a:latin typeface="Montserrat"/>
              <a:ea typeface="Montserrat"/>
              <a:cs typeface="Montserrat"/>
              <a:sym typeface="Montserrat"/>
            </a:endParaRPr>
          </a:p>
          <a:p>
            <a:pPr indent="-317500" lvl="1" marL="914400" rtl="0" algn="l">
              <a:lnSpc>
                <a:spcPct val="100000"/>
              </a:lnSpc>
              <a:spcBef>
                <a:spcPts val="0"/>
              </a:spcBef>
              <a:spcAft>
                <a:spcPts val="0"/>
              </a:spcAft>
              <a:buClr>
                <a:srgbClr val="404040"/>
              </a:buClr>
              <a:buSzPts val="1400"/>
              <a:buFont typeface="Arial"/>
              <a:buChar char="○"/>
            </a:pPr>
            <a:r>
              <a:rPr b="1" lang="en" sz="1500">
                <a:solidFill>
                  <a:srgbClr val="404040"/>
                </a:solidFill>
                <a:highlight>
                  <a:schemeClr val="lt1"/>
                </a:highlight>
                <a:latin typeface="Montserrat"/>
                <a:ea typeface="Montserrat"/>
                <a:cs typeface="Montserrat"/>
                <a:sym typeface="Montserrat"/>
              </a:rPr>
              <a:t>“...</a:t>
            </a:r>
            <a:r>
              <a:rPr b="1" lang="en" sz="1500">
                <a:latin typeface="Montserrat"/>
                <a:ea typeface="Montserrat"/>
                <a:cs typeface="Montserrat"/>
                <a:sym typeface="Montserrat"/>
              </a:rPr>
              <a:t>the problem isn’t finding data, it’s figuring out what to do with it.” </a:t>
            </a:r>
            <a:r>
              <a:rPr b="1" lang="en" sz="900">
                <a:latin typeface="Montserrat"/>
                <a:ea typeface="Montserrat"/>
                <a:cs typeface="Montserrat"/>
                <a:sym typeface="Montserrat"/>
              </a:rPr>
              <a:t>[1]</a:t>
            </a:r>
            <a:endParaRPr b="1" sz="900">
              <a:latin typeface="Montserrat"/>
              <a:ea typeface="Montserrat"/>
              <a:cs typeface="Montserrat"/>
              <a:sym typeface="Montserrat"/>
            </a:endParaRPr>
          </a:p>
          <a:p>
            <a:pPr indent="0" lvl="0" marL="457200" rtl="0" algn="l">
              <a:lnSpc>
                <a:spcPct val="100000"/>
              </a:lnSpc>
              <a:spcBef>
                <a:spcPts val="0"/>
              </a:spcBef>
              <a:spcAft>
                <a:spcPts val="0"/>
              </a:spcAft>
              <a:buClr>
                <a:schemeClr val="dk1"/>
              </a:buClr>
              <a:buSzPts val="1100"/>
              <a:buFont typeface="Arial"/>
              <a:buNone/>
            </a:pPr>
            <a:r>
              <a:t/>
            </a:r>
            <a:endParaRPr sz="700">
              <a:latin typeface="Montserrat"/>
              <a:ea typeface="Montserrat"/>
              <a:cs typeface="Montserrat"/>
              <a:sym typeface="Montserrat"/>
            </a:endParaRPr>
          </a:p>
          <a:p>
            <a:pPr indent="-342900" lvl="0" marL="457200" rtl="0" algn="l">
              <a:lnSpc>
                <a:spcPct val="100000"/>
              </a:lnSpc>
              <a:spcBef>
                <a:spcPts val="0"/>
              </a:spcBef>
              <a:spcAft>
                <a:spcPts val="0"/>
              </a:spcAft>
              <a:buSzPts val="1800"/>
              <a:buFont typeface="Montserrat"/>
              <a:buChar char="●"/>
            </a:pPr>
            <a:r>
              <a:rPr lang="en" sz="1500">
                <a:latin typeface="Montserrat"/>
                <a:ea typeface="Montserrat"/>
                <a:cs typeface="Montserrat"/>
                <a:sym typeface="Montserrat"/>
              </a:rPr>
              <a:t>No obstante, relativamente poca de esa información es útil. La mayoría es solo ruido, creciendo más rápido que la información valiosa. </a:t>
            </a:r>
            <a:r>
              <a:rPr lang="en" sz="900">
                <a:latin typeface="Montserrat"/>
                <a:ea typeface="Montserrat"/>
                <a:cs typeface="Montserrat"/>
                <a:sym typeface="Montserrat"/>
              </a:rPr>
              <a:t>[3]</a:t>
            </a:r>
            <a:endParaRPr sz="1500">
              <a:latin typeface="Montserrat"/>
              <a:ea typeface="Montserrat"/>
              <a:cs typeface="Montserrat"/>
              <a:sym typeface="Montserrat"/>
            </a:endParaRPr>
          </a:p>
        </p:txBody>
      </p:sp>
      <p:pic>
        <p:nvPicPr>
          <p:cNvPr id="500" name="Google Shape;500;p8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6"/>
          <p:cNvSpPr txBox="1"/>
          <p:nvPr>
            <p:ph idx="4294967295" type="title"/>
          </p:nvPr>
        </p:nvSpPr>
        <p:spPr>
          <a:xfrm>
            <a:off x="311700" y="0"/>
            <a:ext cx="8520600" cy="61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600">
                <a:solidFill>
                  <a:srgbClr val="441848"/>
                </a:solidFill>
              </a:rPr>
              <a:t>¿Por qué Data Science?</a:t>
            </a:r>
            <a:endParaRPr sz="2600">
              <a:solidFill>
                <a:srgbClr val="441848"/>
              </a:solidFill>
            </a:endParaRPr>
          </a:p>
        </p:txBody>
      </p:sp>
      <p:sp>
        <p:nvSpPr>
          <p:cNvPr id="506" name="Google Shape;506;p86"/>
          <p:cNvSpPr txBox="1"/>
          <p:nvPr>
            <p:ph idx="4294967295" type="body"/>
          </p:nvPr>
        </p:nvSpPr>
        <p:spPr>
          <a:xfrm>
            <a:off x="311700" y="501550"/>
            <a:ext cx="8520600" cy="7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800"/>
              <a:buNone/>
            </a:pPr>
            <a:r>
              <a:t/>
            </a:r>
            <a:endParaRPr sz="1000">
              <a:latin typeface="Economica"/>
              <a:ea typeface="Economica"/>
              <a:cs typeface="Economica"/>
              <a:sym typeface="Economica"/>
            </a:endParaRPr>
          </a:p>
          <a:p>
            <a:pPr indent="-311150" lvl="0" marL="457200" marR="0" rtl="0" algn="l">
              <a:lnSpc>
                <a:spcPct val="100000"/>
              </a:lnSpc>
              <a:spcBef>
                <a:spcPts val="0"/>
              </a:spcBef>
              <a:spcAft>
                <a:spcPts val="0"/>
              </a:spcAft>
              <a:buSzPts val="1300"/>
              <a:buFont typeface="Montserrat"/>
              <a:buChar char="●"/>
            </a:pPr>
            <a:r>
              <a:rPr lang="en" sz="1300">
                <a:latin typeface="Montserrat"/>
                <a:ea typeface="Montserrat"/>
                <a:cs typeface="Montserrat"/>
                <a:sym typeface="Montserrat"/>
              </a:rPr>
              <a:t>Tenemos la tendencia natural de buscar patrones en la información, inclusive cuando todo es ruido aleatorio. </a:t>
            </a:r>
            <a:endParaRPr sz="1500">
              <a:solidFill>
                <a:srgbClr val="404040"/>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SzPts val="1800"/>
              <a:buNone/>
            </a:pPr>
            <a:r>
              <a:t/>
            </a:r>
            <a:endParaRPr sz="2100">
              <a:latin typeface="Economica"/>
              <a:ea typeface="Economica"/>
              <a:cs typeface="Economica"/>
              <a:sym typeface="Economica"/>
            </a:endParaRPr>
          </a:p>
        </p:txBody>
      </p:sp>
      <p:pic>
        <p:nvPicPr>
          <p:cNvPr id="507" name="Google Shape;507;p86"/>
          <p:cNvPicPr preferRelativeResize="0"/>
          <p:nvPr/>
        </p:nvPicPr>
        <p:blipFill rotWithShape="1">
          <a:blip r:embed="rId3">
            <a:alphaModFix/>
          </a:blip>
          <a:srcRect b="0" l="0" r="0" t="0"/>
          <a:stretch/>
        </p:blipFill>
        <p:spPr>
          <a:xfrm>
            <a:off x="2316275" y="2389500"/>
            <a:ext cx="1318650" cy="1318650"/>
          </a:xfrm>
          <a:prstGeom prst="rect">
            <a:avLst/>
          </a:prstGeom>
          <a:noFill/>
          <a:ln>
            <a:noFill/>
          </a:ln>
        </p:spPr>
      </p:pic>
      <p:pic>
        <p:nvPicPr>
          <p:cNvPr id="508" name="Google Shape;508;p86"/>
          <p:cNvPicPr preferRelativeResize="0"/>
          <p:nvPr/>
        </p:nvPicPr>
        <p:blipFill rotWithShape="1">
          <a:blip r:embed="rId4">
            <a:alphaModFix/>
          </a:blip>
          <a:srcRect b="0" l="0" r="0" t="0"/>
          <a:stretch/>
        </p:blipFill>
        <p:spPr>
          <a:xfrm>
            <a:off x="5239900" y="1026950"/>
            <a:ext cx="3321900" cy="3491324"/>
          </a:xfrm>
          <a:prstGeom prst="rect">
            <a:avLst/>
          </a:prstGeom>
          <a:noFill/>
          <a:ln>
            <a:noFill/>
          </a:ln>
        </p:spPr>
      </p:pic>
      <p:pic>
        <p:nvPicPr>
          <p:cNvPr id="509" name="Google Shape;509;p86"/>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510" name="Google Shape;510;p86"/>
          <p:cNvSpPr txBox="1"/>
          <p:nvPr>
            <p:ph idx="4294967295" type="body"/>
          </p:nvPr>
        </p:nvSpPr>
        <p:spPr>
          <a:xfrm>
            <a:off x="311700" y="1210750"/>
            <a:ext cx="4863900" cy="1318500"/>
          </a:xfrm>
          <a:prstGeom prst="rect">
            <a:avLst/>
          </a:prstGeom>
          <a:noFill/>
          <a:ln>
            <a:noFill/>
          </a:ln>
        </p:spPr>
        <p:txBody>
          <a:bodyPr anchorCtr="0" anchor="t" bIns="91425" lIns="91425" spcFirstLastPara="1" rIns="91425" wrap="square" tIns="91425">
            <a:noAutofit/>
          </a:bodyPr>
          <a:lstStyle/>
          <a:p>
            <a:pPr indent="-288925" lvl="1" marL="914400" marR="0" rtl="0" algn="l">
              <a:lnSpc>
                <a:spcPct val="100000"/>
              </a:lnSpc>
              <a:spcBef>
                <a:spcPts val="0"/>
              </a:spcBef>
              <a:spcAft>
                <a:spcPts val="0"/>
              </a:spcAft>
              <a:buSzPts val="950"/>
              <a:buFont typeface="Montserrat"/>
              <a:buChar char="○"/>
            </a:pPr>
            <a:r>
              <a:rPr lang="en" sz="950">
                <a:latin typeface="Montserrat"/>
                <a:ea typeface="Montserrat"/>
                <a:cs typeface="Montserrat"/>
                <a:sym typeface="Montserrat"/>
              </a:rPr>
              <a:t>“Esta necesidad de encontrar patrones, los humanos la tenemos más que otros animales. Lo hacemos desde hace mucho tiempo: </a:t>
            </a:r>
            <a:r>
              <a:rPr lang="en" sz="950">
                <a:highlight>
                  <a:srgbClr val="FFFF00"/>
                </a:highlight>
                <a:latin typeface="Montserrat"/>
                <a:ea typeface="Montserrat"/>
                <a:cs typeface="Montserrat"/>
                <a:sym typeface="Montserrat"/>
              </a:rPr>
              <a:t>encontrar patrones en ruido aleatorio</a:t>
            </a:r>
            <a:r>
              <a:rPr lang="en" sz="950">
                <a:latin typeface="Montserrat"/>
                <a:ea typeface="Montserrat"/>
                <a:cs typeface="Montserrat"/>
                <a:sym typeface="Montserrat"/>
              </a:rPr>
              <a:t>.” (Tomaso Poggio, MIT neuroscientist )</a:t>
            </a:r>
            <a:endParaRPr sz="950">
              <a:latin typeface="Montserrat"/>
              <a:ea typeface="Montserrat"/>
              <a:cs typeface="Montserrat"/>
              <a:sym typeface="Montserrat"/>
            </a:endParaRPr>
          </a:p>
          <a:p>
            <a:pPr indent="0" lvl="0" marL="914400" marR="0" rtl="0" algn="l">
              <a:lnSpc>
                <a:spcPct val="100000"/>
              </a:lnSpc>
              <a:spcBef>
                <a:spcPts val="0"/>
              </a:spcBef>
              <a:spcAft>
                <a:spcPts val="0"/>
              </a:spcAft>
              <a:buNone/>
            </a:pPr>
            <a:r>
              <a:t/>
            </a:r>
            <a:endParaRPr sz="950">
              <a:latin typeface="Montserrat"/>
              <a:ea typeface="Montserrat"/>
              <a:cs typeface="Montserrat"/>
              <a:sym typeface="Montserrat"/>
            </a:endParaRPr>
          </a:p>
          <a:p>
            <a:pPr indent="-288925" lvl="1" marL="914400" marR="0" rtl="0" algn="l">
              <a:lnSpc>
                <a:spcPct val="100000"/>
              </a:lnSpc>
              <a:spcBef>
                <a:spcPts val="0"/>
              </a:spcBef>
              <a:spcAft>
                <a:spcPts val="0"/>
              </a:spcAft>
              <a:buClr>
                <a:srgbClr val="434343"/>
              </a:buClr>
              <a:buSzPts val="950"/>
              <a:buFont typeface="Montserrat"/>
              <a:buChar char="○"/>
            </a:pPr>
            <a:r>
              <a:rPr lang="en" sz="950">
                <a:solidFill>
                  <a:srgbClr val="434343"/>
                </a:solidFill>
                <a:highlight>
                  <a:srgbClr val="FFFFFF"/>
                </a:highlight>
                <a:latin typeface="Montserrat"/>
                <a:ea typeface="Montserrat"/>
                <a:cs typeface="Montserrat"/>
                <a:sym typeface="Montserrat"/>
              </a:rPr>
              <a:t>“Apophenia </a:t>
            </a:r>
            <a:r>
              <a:rPr lang="en" sz="950" u="sng">
                <a:solidFill>
                  <a:schemeClr val="hlink"/>
                </a:solidFill>
                <a:highlight>
                  <a:srgbClr val="FFFFFF"/>
                </a:highlight>
                <a:latin typeface="Montserrat"/>
                <a:ea typeface="Montserrat"/>
                <a:cs typeface="Montserrat"/>
                <a:sym typeface="Montserrat"/>
                <a:hlinkClick r:id="rId6"/>
              </a:rPr>
              <a:t>/æpoʊˈfiːniə/</a:t>
            </a:r>
            <a:r>
              <a:rPr lang="en" sz="950">
                <a:solidFill>
                  <a:srgbClr val="434343"/>
                </a:solidFill>
                <a:highlight>
                  <a:srgbClr val="FFFFFF"/>
                </a:highlight>
                <a:latin typeface="Montserrat"/>
                <a:ea typeface="Montserrat"/>
                <a:cs typeface="Montserrat"/>
                <a:sym typeface="Montserrat"/>
              </a:rPr>
              <a:t> percepción espontánea de</a:t>
            </a:r>
            <a:endParaRPr sz="950">
              <a:solidFill>
                <a:srgbClr val="434343"/>
              </a:solidFill>
              <a:highlight>
                <a:srgbClr val="FFFFFF"/>
              </a:highlight>
              <a:latin typeface="Montserrat"/>
              <a:ea typeface="Montserrat"/>
              <a:cs typeface="Montserrat"/>
              <a:sym typeface="Montserrat"/>
            </a:endParaRPr>
          </a:p>
          <a:p>
            <a:pPr indent="0" lvl="0" marL="914400" marR="0" rtl="0" algn="l">
              <a:lnSpc>
                <a:spcPct val="100000"/>
              </a:lnSpc>
              <a:spcBef>
                <a:spcPts val="0"/>
              </a:spcBef>
              <a:spcAft>
                <a:spcPts val="0"/>
              </a:spcAft>
              <a:buSzPts val="1800"/>
              <a:buNone/>
            </a:pPr>
            <a:r>
              <a:rPr lang="en" sz="950">
                <a:solidFill>
                  <a:srgbClr val="434343"/>
                </a:solidFill>
                <a:highlight>
                  <a:srgbClr val="FFFF00"/>
                </a:highlight>
                <a:latin typeface="Montserrat"/>
                <a:ea typeface="Montserrat"/>
                <a:cs typeface="Montserrat"/>
                <a:sym typeface="Montserrat"/>
              </a:rPr>
              <a:t>conexiones y significados entre fenómenos no relacionados</a:t>
            </a:r>
            <a:r>
              <a:rPr lang="en" sz="950">
                <a:solidFill>
                  <a:srgbClr val="434343"/>
                </a:solidFill>
                <a:highlight>
                  <a:srgbClr val="FFFFFF"/>
                </a:highlight>
                <a:latin typeface="Montserrat"/>
                <a:ea typeface="Montserrat"/>
                <a:cs typeface="Montserrat"/>
                <a:sym typeface="Montserrat"/>
              </a:rPr>
              <a:t>.”</a:t>
            </a:r>
            <a:endParaRPr sz="2100">
              <a:latin typeface="Economica"/>
              <a:ea typeface="Economica"/>
              <a:cs typeface="Economica"/>
              <a:sym typeface="Economica"/>
            </a:endParaRPr>
          </a:p>
        </p:txBody>
      </p:sp>
      <p:sp>
        <p:nvSpPr>
          <p:cNvPr id="511" name="Google Shape;511;p86"/>
          <p:cNvSpPr txBox="1"/>
          <p:nvPr>
            <p:ph idx="4294967295" type="body"/>
          </p:nvPr>
        </p:nvSpPr>
        <p:spPr>
          <a:xfrm>
            <a:off x="311700" y="3631950"/>
            <a:ext cx="4863900" cy="12453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SzPts val="1000"/>
              <a:buFont typeface="Montserrat"/>
              <a:buChar char="●"/>
            </a:pPr>
            <a:r>
              <a:rPr lang="en" sz="1300">
                <a:latin typeface="Montserrat"/>
                <a:ea typeface="Montserrat"/>
                <a:cs typeface="Montserrat"/>
                <a:sym typeface="Montserrat"/>
              </a:rPr>
              <a:t>“We love to predict things -- and we aren’t very good at it” [3]</a:t>
            </a:r>
            <a:endParaRPr sz="1000">
              <a:latin typeface="Montserrat"/>
              <a:ea typeface="Montserrat"/>
              <a:cs typeface="Montserrat"/>
              <a:sym typeface="Montserrat"/>
            </a:endParaRPr>
          </a:p>
          <a:p>
            <a:pPr indent="-292100" lvl="1" marL="914400" marR="0" rtl="0" algn="l">
              <a:lnSpc>
                <a:spcPct val="100000"/>
              </a:lnSpc>
              <a:spcBef>
                <a:spcPts val="0"/>
              </a:spcBef>
              <a:spcAft>
                <a:spcPts val="0"/>
              </a:spcAft>
              <a:buSzPts val="1000"/>
              <a:buFont typeface="Montserrat"/>
              <a:buChar char="○"/>
            </a:pPr>
            <a:r>
              <a:rPr lang="en" sz="1000">
                <a:latin typeface="Montserrat"/>
                <a:ea typeface="Montserrat"/>
                <a:cs typeface="Montserrat"/>
                <a:sym typeface="Montserrat"/>
              </a:rPr>
              <a:t>“</a:t>
            </a:r>
            <a:r>
              <a:rPr lang="en" sz="1000">
                <a:highlight>
                  <a:srgbClr val="FFFF00"/>
                </a:highlight>
                <a:latin typeface="Montserrat"/>
                <a:ea typeface="Montserrat"/>
                <a:cs typeface="Montserrat"/>
                <a:sym typeface="Montserrat"/>
              </a:rPr>
              <a:t>La predicción es indispensable para nuestras vidas. </a:t>
            </a:r>
            <a:r>
              <a:rPr lang="en" sz="1000">
                <a:latin typeface="Montserrat"/>
                <a:ea typeface="Montserrat"/>
                <a:cs typeface="Montserrat"/>
                <a:sym typeface="Montserrat"/>
              </a:rPr>
              <a:t>Cada vez que elegimos una ruta para trabajar, decidimos si ir a una segunda cita o reservar dinero para un día lluvioso, estamos haciendo un </a:t>
            </a:r>
            <a:r>
              <a:rPr lang="en" sz="1000">
                <a:highlight>
                  <a:srgbClr val="FFFF00"/>
                </a:highlight>
                <a:latin typeface="Montserrat"/>
                <a:ea typeface="Montserrat"/>
                <a:cs typeface="Montserrat"/>
                <a:sym typeface="Montserrat"/>
              </a:rPr>
              <a:t>pronóstico sobre cómo procederá el futuro ...</a:t>
            </a:r>
            <a:r>
              <a:rPr lang="en" sz="1000">
                <a:latin typeface="Montserrat"/>
                <a:ea typeface="Montserrat"/>
                <a:cs typeface="Montserrat"/>
                <a:sym typeface="Montserrat"/>
              </a:rPr>
              <a:t>” [3] </a:t>
            </a:r>
            <a:endParaRPr sz="1000">
              <a:latin typeface="Montserrat"/>
              <a:ea typeface="Montserrat"/>
              <a:cs typeface="Montserrat"/>
              <a:sym typeface="Montserrat"/>
            </a:endParaRPr>
          </a:p>
          <a:p>
            <a:pPr indent="0" lvl="0" marL="0" marR="0" rtl="0" algn="l">
              <a:lnSpc>
                <a:spcPct val="100000"/>
              </a:lnSpc>
              <a:spcBef>
                <a:spcPts val="0"/>
              </a:spcBef>
              <a:spcAft>
                <a:spcPts val="0"/>
              </a:spcAft>
              <a:buSzPts val="1800"/>
              <a:buNone/>
            </a:pPr>
            <a:r>
              <a:t/>
            </a:r>
            <a:endParaRPr>
              <a:latin typeface="Economica"/>
              <a:ea typeface="Economica"/>
              <a:cs typeface="Economica"/>
              <a:sym typeface="Economica"/>
            </a:endParaRPr>
          </a:p>
          <a:p>
            <a:pPr indent="0" lvl="0" marL="0" marR="0" rtl="0" algn="l">
              <a:lnSpc>
                <a:spcPct val="100000"/>
              </a:lnSpc>
              <a:spcBef>
                <a:spcPts val="0"/>
              </a:spcBef>
              <a:spcAft>
                <a:spcPts val="0"/>
              </a:spcAft>
              <a:buSzPts val="1800"/>
              <a:buNone/>
            </a:pPr>
            <a:r>
              <a:t/>
            </a:r>
            <a:endParaRPr sz="1200">
              <a:latin typeface="Economica"/>
              <a:ea typeface="Economica"/>
              <a:cs typeface="Economica"/>
              <a:sym typeface="Economica"/>
            </a:endParaRPr>
          </a:p>
          <a:p>
            <a:pPr indent="0" lvl="0" marL="0" marR="0" rtl="0" algn="l">
              <a:lnSpc>
                <a:spcPct val="100000"/>
              </a:lnSpc>
              <a:spcBef>
                <a:spcPts val="0"/>
              </a:spcBef>
              <a:spcAft>
                <a:spcPts val="0"/>
              </a:spcAft>
              <a:buSzPts val="1800"/>
              <a:buNone/>
            </a:pPr>
            <a:r>
              <a:t/>
            </a:r>
            <a:endParaRPr>
              <a:latin typeface="Economica"/>
              <a:ea typeface="Economica"/>
              <a:cs typeface="Economica"/>
              <a:sym typeface="Economica"/>
            </a:endParaRPr>
          </a:p>
          <a:p>
            <a:pPr indent="0" lvl="0" marL="914400" marR="0" rtl="0" algn="l">
              <a:lnSpc>
                <a:spcPct val="100000"/>
              </a:lnSpc>
              <a:spcBef>
                <a:spcPts val="0"/>
              </a:spcBef>
              <a:spcAft>
                <a:spcPts val="0"/>
              </a:spcAft>
              <a:buSzPts val="1800"/>
              <a:buNone/>
            </a:pPr>
            <a:r>
              <a:t/>
            </a:r>
            <a:endParaRPr sz="1500">
              <a:solidFill>
                <a:srgbClr val="404040"/>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SzPts val="1800"/>
              <a:buNone/>
            </a:pPr>
            <a:r>
              <a:t/>
            </a:r>
            <a:endParaRPr sz="2100">
              <a:latin typeface="Economica"/>
              <a:ea typeface="Economica"/>
              <a:cs typeface="Economica"/>
              <a:sym typeface="Economic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7"/>
          <p:cNvSpPr txBox="1"/>
          <p:nvPr>
            <p:ph idx="4294967295" type="body"/>
          </p:nvPr>
        </p:nvSpPr>
        <p:spPr>
          <a:xfrm>
            <a:off x="263425" y="224675"/>
            <a:ext cx="8520600" cy="1458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Montserrat"/>
              <a:buChar char="●"/>
            </a:pPr>
            <a:r>
              <a:rPr lang="en">
                <a:solidFill>
                  <a:schemeClr val="dk1"/>
                </a:solidFill>
                <a:latin typeface="Montserrat"/>
                <a:ea typeface="Montserrat"/>
                <a:cs typeface="Montserrat"/>
                <a:sym typeface="Montserrat"/>
              </a:rPr>
              <a:t>Percibimos información de forma selectiva, subjetivamente y sin mucha atención a las consecuencias de ello. </a:t>
            </a:r>
            <a:endParaRPr>
              <a:solidFill>
                <a:schemeClr val="dk1"/>
              </a:solidFill>
              <a:latin typeface="Montserrat"/>
              <a:ea typeface="Montserrat"/>
              <a:cs typeface="Montserrat"/>
              <a:sym typeface="Montserrat"/>
            </a:endParaRPr>
          </a:p>
          <a:p>
            <a:pPr indent="-317500" lvl="1" marL="914400" rtl="0" algn="l">
              <a:lnSpc>
                <a:spcPct val="100000"/>
              </a:lnSpc>
              <a:spcBef>
                <a:spcPts val="100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“Nunca podremos hacer predicciones perfectamente objetivas. Siempre estarán sesgadas por nuestro punto de vista subjetivo..” </a:t>
            </a:r>
            <a:r>
              <a:rPr lang="en" sz="1200">
                <a:solidFill>
                  <a:schemeClr val="dk1"/>
                </a:solidFill>
                <a:latin typeface="Montserrat"/>
                <a:ea typeface="Montserrat"/>
                <a:cs typeface="Montserrat"/>
                <a:sym typeface="Montserrat"/>
              </a:rPr>
              <a:t>[3]</a:t>
            </a:r>
            <a:endParaRPr sz="1200">
              <a:solidFill>
                <a:schemeClr val="dk1"/>
              </a:solidFill>
              <a:latin typeface="Montserrat"/>
              <a:ea typeface="Montserrat"/>
              <a:cs typeface="Montserrat"/>
              <a:sym typeface="Montserrat"/>
            </a:endParaRPr>
          </a:p>
          <a:p>
            <a:pPr indent="-317500" lvl="1" marL="914400" rtl="0" algn="l">
              <a:lnSpc>
                <a:spcPct val="100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Y ese punto de vista “subjetivo” es nuestro objetivo o caso de estudio.</a:t>
            </a:r>
            <a:endParaRPr>
              <a:solidFill>
                <a:schemeClr val="dk1"/>
              </a:solidFill>
              <a:latin typeface="Montserrat"/>
              <a:ea typeface="Montserrat"/>
              <a:cs typeface="Montserrat"/>
              <a:sym typeface="Montserrat"/>
            </a:endParaRPr>
          </a:p>
        </p:txBody>
      </p:sp>
      <p:pic>
        <p:nvPicPr>
          <p:cNvPr id="517" name="Google Shape;517;p87"/>
          <p:cNvPicPr preferRelativeResize="0"/>
          <p:nvPr/>
        </p:nvPicPr>
        <p:blipFill rotWithShape="1">
          <a:blip r:embed="rId3">
            <a:alphaModFix/>
          </a:blip>
          <a:srcRect b="0" l="0" r="0" t="0"/>
          <a:stretch/>
        </p:blipFill>
        <p:spPr>
          <a:xfrm>
            <a:off x="1859725" y="1833500"/>
            <a:ext cx="5287601" cy="2972225"/>
          </a:xfrm>
          <a:prstGeom prst="rect">
            <a:avLst/>
          </a:prstGeom>
          <a:noFill/>
          <a:ln>
            <a:noFill/>
          </a:ln>
        </p:spPr>
      </p:pic>
      <p:pic>
        <p:nvPicPr>
          <p:cNvPr id="518" name="Google Shape;518;p8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88"/>
          <p:cNvSpPr txBox="1"/>
          <p:nvPr>
            <p:ph idx="4294967295"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600">
                <a:solidFill>
                  <a:srgbClr val="441848"/>
                </a:solidFill>
              </a:rPr>
              <a:t>¿Por qué Data Science?</a:t>
            </a:r>
            <a:endParaRPr sz="2600">
              <a:solidFill>
                <a:srgbClr val="441848"/>
              </a:solidFill>
            </a:endParaRPr>
          </a:p>
        </p:txBody>
      </p:sp>
      <p:sp>
        <p:nvSpPr>
          <p:cNvPr id="524" name="Google Shape;524;p88"/>
          <p:cNvSpPr txBox="1"/>
          <p:nvPr>
            <p:ph idx="4294967295" type="body"/>
          </p:nvPr>
        </p:nvSpPr>
        <p:spPr>
          <a:xfrm>
            <a:off x="311700" y="1107150"/>
            <a:ext cx="8520600" cy="3667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Conocimiento </a:t>
            </a:r>
            <a:endParaRPr sz="1600">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sz="1200">
                <a:latin typeface="Montserrat"/>
                <a:ea typeface="Montserrat"/>
                <a:cs typeface="Montserrat"/>
                <a:sym typeface="Montserrat"/>
              </a:rPr>
              <a:t>Pensamos que queremos información cuando realmente lo que queremos es </a:t>
            </a:r>
            <a:r>
              <a:rPr lang="en" sz="1600">
                <a:highlight>
                  <a:srgbClr val="FFFF00"/>
                </a:highlight>
                <a:latin typeface="Montserrat"/>
                <a:ea typeface="Montserrat"/>
                <a:cs typeface="Montserrat"/>
                <a:sym typeface="Montserrat"/>
              </a:rPr>
              <a:t>conocimiento</a:t>
            </a:r>
            <a:endParaRPr sz="1600">
              <a:highlight>
                <a:srgbClr val="FFFF00"/>
              </a:highlight>
              <a:latin typeface="Montserrat"/>
              <a:ea typeface="Montserrat"/>
              <a:cs typeface="Montserrat"/>
              <a:sym typeface="Montserrat"/>
            </a:endParaRPr>
          </a:p>
          <a:p>
            <a:pPr indent="-317500" lvl="2" marL="1371600" rtl="0" algn="l">
              <a:lnSpc>
                <a:spcPct val="100000"/>
              </a:lnSpc>
              <a:spcBef>
                <a:spcPts val="0"/>
              </a:spcBef>
              <a:spcAft>
                <a:spcPts val="0"/>
              </a:spcAft>
              <a:buSzPts val="1400"/>
              <a:buFont typeface="Montserrat"/>
              <a:buChar char="■"/>
            </a:pPr>
            <a:r>
              <a:rPr lang="en" sz="1200">
                <a:latin typeface="Montserrat"/>
                <a:ea typeface="Montserrat"/>
                <a:cs typeface="Montserrat"/>
                <a:sym typeface="Montserrat"/>
              </a:rPr>
              <a:t>“The future belongs to the companies and people that </a:t>
            </a:r>
            <a:r>
              <a:rPr lang="en" sz="1200">
                <a:highlight>
                  <a:srgbClr val="FFFF00"/>
                </a:highlight>
                <a:latin typeface="Montserrat"/>
                <a:ea typeface="Montserrat"/>
                <a:cs typeface="Montserrat"/>
                <a:sym typeface="Montserrat"/>
              </a:rPr>
              <a:t>turn data into products</a:t>
            </a:r>
            <a:r>
              <a:rPr lang="en" sz="1200">
                <a:latin typeface="Montserrat"/>
                <a:ea typeface="Montserrat"/>
                <a:cs typeface="Montserrat"/>
                <a:sym typeface="Montserrat"/>
              </a:rPr>
              <a:t>.” </a:t>
            </a:r>
            <a:r>
              <a:rPr lang="en" sz="1000">
                <a:latin typeface="Montserrat"/>
                <a:ea typeface="Montserrat"/>
                <a:cs typeface="Montserrat"/>
                <a:sym typeface="Montserrat"/>
              </a:rPr>
              <a:t>[1]</a:t>
            </a:r>
            <a:endParaRPr sz="1000">
              <a:latin typeface="Montserrat"/>
              <a:ea typeface="Montserrat"/>
              <a:cs typeface="Montserrat"/>
              <a:sym typeface="Montserrat"/>
            </a:endParaRPr>
          </a:p>
          <a:p>
            <a:pPr indent="-304800" lvl="3" marL="18288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“During the Swine Flu epidemic of 2009, Google was able to </a:t>
            </a:r>
            <a:r>
              <a:rPr lang="en" sz="1200">
                <a:highlight>
                  <a:srgbClr val="FFFF00"/>
                </a:highlight>
                <a:latin typeface="Montserrat"/>
                <a:ea typeface="Montserrat"/>
                <a:cs typeface="Montserrat"/>
                <a:sym typeface="Montserrat"/>
              </a:rPr>
              <a:t>track the progress of the epidemic</a:t>
            </a:r>
            <a:r>
              <a:rPr lang="en" sz="1200">
                <a:latin typeface="Montserrat"/>
                <a:ea typeface="Montserrat"/>
                <a:cs typeface="Montserrat"/>
                <a:sym typeface="Montserrat"/>
              </a:rPr>
              <a:t> </a:t>
            </a:r>
            <a:r>
              <a:rPr lang="en" sz="1200">
                <a:solidFill>
                  <a:schemeClr val="hlink"/>
                </a:solidFill>
                <a:uFill>
                  <a:noFill/>
                </a:uFill>
                <a:latin typeface="Montserrat"/>
                <a:ea typeface="Montserrat"/>
                <a:cs typeface="Montserrat"/>
                <a:sym typeface="Montserrat"/>
                <a:hlinkClick r:id="rId3"/>
              </a:rPr>
              <a:t>by following searches for flu-related topics</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04800" lvl="3" marL="18288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a:t>
            </a:r>
            <a:r>
              <a:rPr lang="en" sz="1200">
                <a:solidFill>
                  <a:schemeClr val="hlink"/>
                </a:solidFill>
                <a:uFill>
                  <a:noFill/>
                </a:uFill>
                <a:latin typeface="Montserrat"/>
                <a:ea typeface="Montserrat"/>
                <a:cs typeface="Montserrat"/>
                <a:sym typeface="Montserrat"/>
                <a:hlinkClick r:id="rId4"/>
              </a:rPr>
              <a:t>Facebook</a:t>
            </a:r>
            <a:r>
              <a:rPr lang="en" sz="1200">
                <a:latin typeface="Montserrat"/>
                <a:ea typeface="Montserrat"/>
                <a:cs typeface="Montserrat"/>
                <a:sym typeface="Montserrat"/>
              </a:rPr>
              <a:t> and </a:t>
            </a:r>
            <a:r>
              <a:rPr lang="en" sz="1200">
                <a:solidFill>
                  <a:schemeClr val="hlink"/>
                </a:solidFill>
                <a:uFill>
                  <a:noFill/>
                </a:uFill>
                <a:latin typeface="Montserrat"/>
                <a:ea typeface="Montserrat"/>
                <a:cs typeface="Montserrat"/>
                <a:sym typeface="Montserrat"/>
                <a:hlinkClick r:id="rId5"/>
              </a:rPr>
              <a:t>LinkedIn</a:t>
            </a:r>
            <a:r>
              <a:rPr lang="en" sz="1200">
                <a:latin typeface="Montserrat"/>
                <a:ea typeface="Montserrat"/>
                <a:cs typeface="Montserrat"/>
                <a:sym typeface="Montserrat"/>
              </a:rPr>
              <a:t> use patterns of friendship relationships to </a:t>
            </a:r>
            <a:r>
              <a:rPr lang="en" sz="1200">
                <a:highlight>
                  <a:srgbClr val="FFFF00"/>
                </a:highlight>
                <a:latin typeface="Montserrat"/>
                <a:ea typeface="Montserrat"/>
                <a:cs typeface="Montserrat"/>
                <a:sym typeface="Montserrat"/>
              </a:rPr>
              <a:t>suggest other people you may know, or should know</a:t>
            </a:r>
            <a:r>
              <a:rPr lang="en" sz="1200">
                <a:latin typeface="Montserrat"/>
                <a:ea typeface="Montserrat"/>
                <a:cs typeface="Montserrat"/>
                <a:sym typeface="Montserrat"/>
              </a:rPr>
              <a:t>, with sometimes frightening accuracy.”</a:t>
            </a:r>
            <a:endParaRPr sz="1200">
              <a:latin typeface="Montserrat"/>
              <a:ea typeface="Montserrat"/>
              <a:cs typeface="Montserrat"/>
              <a:sym typeface="Montserrat"/>
            </a:endParaRPr>
          </a:p>
          <a:p>
            <a:pPr indent="-304800" lvl="3" marL="18288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a:t>
            </a:r>
            <a:r>
              <a:rPr lang="en" sz="1200">
                <a:solidFill>
                  <a:schemeClr val="hlink"/>
                </a:solidFill>
                <a:uFill>
                  <a:noFill/>
                </a:uFill>
                <a:latin typeface="Montserrat"/>
                <a:ea typeface="Montserrat"/>
                <a:cs typeface="Montserrat"/>
                <a:sym typeface="Montserrat"/>
                <a:hlinkClick r:id="rId6"/>
              </a:rPr>
              <a:t>Amazon</a:t>
            </a:r>
            <a:r>
              <a:rPr lang="en" sz="1200">
                <a:latin typeface="Montserrat"/>
                <a:ea typeface="Montserrat"/>
                <a:cs typeface="Montserrat"/>
                <a:sym typeface="Montserrat"/>
              </a:rPr>
              <a:t> saves your searches, correlates what you search for with what other users search for, and uses it to </a:t>
            </a:r>
            <a:r>
              <a:rPr lang="en" sz="1200">
                <a:highlight>
                  <a:srgbClr val="FFFF00"/>
                </a:highlight>
                <a:latin typeface="Montserrat"/>
                <a:ea typeface="Montserrat"/>
                <a:cs typeface="Montserrat"/>
                <a:sym typeface="Montserrat"/>
              </a:rPr>
              <a:t>create surprisingly appropriate recommendations</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17500" lvl="1" marL="914400" rtl="0" algn="l">
              <a:lnSpc>
                <a:spcPct val="100000"/>
              </a:lnSpc>
              <a:spcBef>
                <a:spcPts val="0"/>
              </a:spcBef>
              <a:spcAft>
                <a:spcPts val="0"/>
              </a:spcAft>
              <a:buSzPts val="1400"/>
              <a:buFont typeface="Montserrat"/>
              <a:buChar char="○"/>
            </a:pPr>
            <a:r>
              <a:rPr lang="en" sz="1200">
                <a:solidFill>
                  <a:srgbClr val="404040"/>
                </a:solidFill>
                <a:highlight>
                  <a:schemeClr val="lt1"/>
                </a:highlight>
                <a:latin typeface="Montserrat"/>
                <a:ea typeface="Montserrat"/>
                <a:cs typeface="Montserrat"/>
                <a:sym typeface="Montserrat"/>
              </a:rPr>
              <a:t>“</a:t>
            </a:r>
            <a:r>
              <a:rPr lang="en" sz="1200">
                <a:latin typeface="Montserrat"/>
                <a:ea typeface="Montserrat"/>
                <a:cs typeface="Montserrat"/>
                <a:sym typeface="Montserrat"/>
              </a:rPr>
              <a:t>The point is not to do math, or to dazzle friends and colleagues with advanced statistical techniques. </a:t>
            </a:r>
            <a:r>
              <a:rPr lang="en" sz="1200">
                <a:highlight>
                  <a:srgbClr val="FFFF00"/>
                </a:highlight>
                <a:latin typeface="Montserrat"/>
                <a:ea typeface="Montserrat"/>
                <a:cs typeface="Montserrat"/>
                <a:sym typeface="Montserrat"/>
              </a:rPr>
              <a:t>The point is to learn things that inform our lives</a:t>
            </a:r>
            <a:r>
              <a:rPr lang="en" sz="1200">
                <a:latin typeface="Montserrat"/>
                <a:ea typeface="Montserrat"/>
                <a:cs typeface="Montserrat"/>
                <a:sym typeface="Montserrat"/>
              </a:rPr>
              <a:t>.” </a:t>
            </a:r>
            <a:r>
              <a:rPr lang="en" sz="1000">
                <a:latin typeface="Montserrat"/>
                <a:ea typeface="Montserrat"/>
                <a:cs typeface="Montserrat"/>
                <a:sym typeface="Montserrat"/>
              </a:rPr>
              <a:t>[2]</a:t>
            </a:r>
            <a:endParaRPr sz="1000">
              <a:latin typeface="Montserrat"/>
              <a:ea typeface="Montserrat"/>
              <a:cs typeface="Montserrat"/>
              <a:sym typeface="Montserrat"/>
            </a:endParaRPr>
          </a:p>
          <a:p>
            <a:pPr indent="0" lvl="0" marL="0" rtl="0" algn="l">
              <a:lnSpc>
                <a:spcPct val="100000"/>
              </a:lnSpc>
              <a:spcBef>
                <a:spcPts val="0"/>
              </a:spcBef>
              <a:spcAft>
                <a:spcPts val="0"/>
              </a:spcAft>
              <a:buSzPts val="1800"/>
              <a:buNone/>
            </a:pPr>
            <a:r>
              <a:t/>
            </a:r>
            <a:endParaRPr sz="10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Planificar </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Tomar acción</a:t>
            </a:r>
            <a:endParaRPr sz="1600">
              <a:latin typeface="Montserrat"/>
              <a:ea typeface="Montserrat"/>
              <a:cs typeface="Montserrat"/>
              <a:sym typeface="Montserrat"/>
            </a:endParaRPr>
          </a:p>
          <a:p>
            <a:pPr indent="-330200" lvl="0" marL="457200" marR="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Mejorar nuestras posibilidades de un </a:t>
            </a:r>
            <a:r>
              <a:rPr lang="en" sz="1600">
                <a:solidFill>
                  <a:schemeClr val="accent5"/>
                </a:solidFill>
                <a:latin typeface="Montserrat"/>
                <a:ea typeface="Montserrat"/>
                <a:cs typeface="Montserrat"/>
                <a:sym typeface="Montserrat"/>
              </a:rPr>
              <a:t>futuro probablemente favorable</a:t>
            </a:r>
            <a:endParaRPr sz="1600">
              <a:solidFill>
                <a:schemeClr val="accent5"/>
              </a:solidFill>
              <a:latin typeface="Montserrat"/>
              <a:ea typeface="Montserrat"/>
              <a:cs typeface="Montserrat"/>
              <a:sym typeface="Montserrat"/>
            </a:endParaRPr>
          </a:p>
        </p:txBody>
      </p:sp>
      <p:pic>
        <p:nvPicPr>
          <p:cNvPr id="525" name="Google Shape;525;p88"/>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89"/>
          <p:cNvPicPr preferRelativeResize="0"/>
          <p:nvPr/>
        </p:nvPicPr>
        <p:blipFill rotWithShape="1">
          <a:blip r:embed="rId3">
            <a:alphaModFix/>
          </a:blip>
          <a:srcRect b="13793" l="0" r="0" t="37499"/>
          <a:stretch/>
        </p:blipFill>
        <p:spPr>
          <a:xfrm>
            <a:off x="3157400" y="950988"/>
            <a:ext cx="2291050" cy="1581825"/>
          </a:xfrm>
          <a:prstGeom prst="rect">
            <a:avLst/>
          </a:prstGeom>
          <a:noFill/>
          <a:ln>
            <a:noFill/>
          </a:ln>
        </p:spPr>
      </p:pic>
      <p:sp>
        <p:nvSpPr>
          <p:cNvPr id="531" name="Google Shape;531;p89"/>
          <p:cNvSpPr txBox="1"/>
          <p:nvPr>
            <p:ph idx="4294967295" type="title"/>
          </p:nvPr>
        </p:nvSpPr>
        <p:spPr>
          <a:xfrm>
            <a:off x="315175" y="40225"/>
            <a:ext cx="8517000" cy="55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600">
                <a:solidFill>
                  <a:srgbClr val="441848"/>
                </a:solidFill>
              </a:rPr>
              <a:t>¿Por qué Data Science?</a:t>
            </a:r>
            <a:endParaRPr sz="2600">
              <a:solidFill>
                <a:srgbClr val="441848"/>
              </a:solidFill>
            </a:endParaRPr>
          </a:p>
        </p:txBody>
      </p:sp>
      <p:pic>
        <p:nvPicPr>
          <p:cNvPr id="532" name="Google Shape;532;p89"/>
          <p:cNvPicPr preferRelativeResize="0"/>
          <p:nvPr/>
        </p:nvPicPr>
        <p:blipFill rotWithShape="1">
          <a:blip r:embed="rId4">
            <a:alphaModFix/>
          </a:blip>
          <a:srcRect b="0" l="6261" r="0" t="0"/>
          <a:stretch/>
        </p:blipFill>
        <p:spPr>
          <a:xfrm>
            <a:off x="1411100" y="2785584"/>
            <a:ext cx="2291050" cy="1507666"/>
          </a:xfrm>
          <a:prstGeom prst="rect">
            <a:avLst/>
          </a:prstGeom>
          <a:noFill/>
          <a:ln>
            <a:noFill/>
          </a:ln>
        </p:spPr>
      </p:pic>
      <p:sp>
        <p:nvSpPr>
          <p:cNvPr id="533" name="Google Shape;533;p89"/>
          <p:cNvSpPr/>
          <p:nvPr/>
        </p:nvSpPr>
        <p:spPr>
          <a:xfrm>
            <a:off x="1680000" y="4149225"/>
            <a:ext cx="1649700" cy="3891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ontserrat"/>
                <a:ea typeface="Montserrat"/>
                <a:cs typeface="Montserrat"/>
                <a:sym typeface="Montserrat"/>
              </a:rPr>
              <a:t>Planificar</a:t>
            </a:r>
            <a:endParaRPr b="0" i="0" sz="1400" u="none" cap="none" strike="noStrike">
              <a:solidFill>
                <a:srgbClr val="FFFFFF"/>
              </a:solidFill>
              <a:latin typeface="Arial"/>
              <a:ea typeface="Arial"/>
              <a:cs typeface="Arial"/>
              <a:sym typeface="Arial"/>
            </a:endParaRPr>
          </a:p>
        </p:txBody>
      </p:sp>
      <p:pic>
        <p:nvPicPr>
          <p:cNvPr id="534" name="Google Shape;534;p89"/>
          <p:cNvPicPr preferRelativeResize="0"/>
          <p:nvPr/>
        </p:nvPicPr>
        <p:blipFill rotWithShape="1">
          <a:blip r:embed="rId5">
            <a:alphaModFix/>
          </a:blip>
          <a:srcRect b="11995" l="0" r="7209" t="0"/>
          <a:stretch/>
        </p:blipFill>
        <p:spPr>
          <a:xfrm>
            <a:off x="209713" y="985825"/>
            <a:ext cx="2125875" cy="1512145"/>
          </a:xfrm>
          <a:prstGeom prst="rect">
            <a:avLst/>
          </a:prstGeom>
          <a:noFill/>
          <a:ln>
            <a:noFill/>
          </a:ln>
        </p:spPr>
      </p:pic>
      <p:sp>
        <p:nvSpPr>
          <p:cNvPr id="535" name="Google Shape;535;p89"/>
          <p:cNvSpPr/>
          <p:nvPr/>
        </p:nvSpPr>
        <p:spPr>
          <a:xfrm>
            <a:off x="3511050" y="596725"/>
            <a:ext cx="1649700" cy="3891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ontserrat"/>
                <a:ea typeface="Montserrat"/>
                <a:cs typeface="Montserrat"/>
                <a:sym typeface="Montserrat"/>
              </a:rPr>
              <a:t>Tomar acción</a:t>
            </a:r>
            <a:endParaRPr b="0" i="0" sz="1400" u="none" cap="none" strike="noStrike">
              <a:solidFill>
                <a:srgbClr val="FFFFFF"/>
              </a:solidFill>
              <a:latin typeface="Arial"/>
              <a:ea typeface="Arial"/>
              <a:cs typeface="Arial"/>
              <a:sym typeface="Arial"/>
            </a:endParaRPr>
          </a:p>
        </p:txBody>
      </p:sp>
      <p:sp>
        <p:nvSpPr>
          <p:cNvPr id="536" name="Google Shape;536;p89"/>
          <p:cNvSpPr/>
          <p:nvPr/>
        </p:nvSpPr>
        <p:spPr>
          <a:xfrm>
            <a:off x="6270250" y="740088"/>
            <a:ext cx="1841400" cy="18111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ontserrat"/>
                <a:ea typeface="Montserrat"/>
                <a:cs typeface="Montserrat"/>
                <a:sym typeface="Montserrat"/>
              </a:rPr>
              <a:t>Mejorar nuestras posibilidades de un futuro probablemente favorable</a:t>
            </a:r>
            <a:endParaRPr b="0" i="0" sz="1400" u="none" cap="none" strike="noStrike">
              <a:solidFill>
                <a:srgbClr val="FFFFFF"/>
              </a:solidFill>
              <a:latin typeface="Arial"/>
              <a:ea typeface="Arial"/>
              <a:cs typeface="Arial"/>
              <a:sym typeface="Arial"/>
            </a:endParaRPr>
          </a:p>
        </p:txBody>
      </p:sp>
      <p:sp>
        <p:nvSpPr>
          <p:cNvPr id="537" name="Google Shape;537;p89"/>
          <p:cNvSpPr/>
          <p:nvPr/>
        </p:nvSpPr>
        <p:spPr>
          <a:xfrm>
            <a:off x="447800" y="596725"/>
            <a:ext cx="1649700" cy="4488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Montserrat"/>
                <a:ea typeface="Montserrat"/>
                <a:cs typeface="Montserrat"/>
                <a:sym typeface="Montserrat"/>
              </a:rPr>
              <a:t>Conocimiento</a:t>
            </a:r>
            <a:endParaRPr b="0" i="0" sz="1400" u="none" cap="none" strike="noStrike">
              <a:solidFill>
                <a:srgbClr val="FFFFFF"/>
              </a:solidFill>
              <a:latin typeface="Arial"/>
              <a:ea typeface="Arial"/>
              <a:cs typeface="Arial"/>
              <a:sym typeface="Arial"/>
            </a:endParaRPr>
          </a:p>
        </p:txBody>
      </p:sp>
      <p:grpSp>
        <p:nvGrpSpPr>
          <p:cNvPr id="538" name="Google Shape;538;p89"/>
          <p:cNvGrpSpPr/>
          <p:nvPr/>
        </p:nvGrpSpPr>
        <p:grpSpPr>
          <a:xfrm>
            <a:off x="5617945" y="2551209"/>
            <a:ext cx="3028244" cy="2151664"/>
            <a:chOff x="2013925" y="1434950"/>
            <a:chExt cx="5715826" cy="3550600"/>
          </a:xfrm>
        </p:grpSpPr>
        <p:pic>
          <p:nvPicPr>
            <p:cNvPr id="539" name="Google Shape;539;p89"/>
            <p:cNvPicPr preferRelativeResize="0"/>
            <p:nvPr/>
          </p:nvPicPr>
          <p:blipFill rotWithShape="1">
            <a:blip r:embed="rId6">
              <a:alphaModFix/>
            </a:blip>
            <a:srcRect b="0" l="20357" r="17138" t="14280"/>
            <a:stretch/>
          </p:blipFill>
          <p:spPr>
            <a:xfrm>
              <a:off x="2013925" y="2306650"/>
              <a:ext cx="5715825" cy="2678900"/>
            </a:xfrm>
            <a:prstGeom prst="rect">
              <a:avLst/>
            </a:prstGeom>
            <a:noFill/>
            <a:ln>
              <a:noFill/>
            </a:ln>
          </p:spPr>
        </p:pic>
        <p:pic>
          <p:nvPicPr>
            <p:cNvPr id="540" name="Google Shape;540;p89"/>
            <p:cNvPicPr preferRelativeResize="0"/>
            <p:nvPr/>
          </p:nvPicPr>
          <p:blipFill rotWithShape="1">
            <a:blip r:embed="rId7">
              <a:alphaModFix/>
            </a:blip>
            <a:srcRect b="39569" l="15433" r="3718" t="0"/>
            <a:stretch/>
          </p:blipFill>
          <p:spPr>
            <a:xfrm>
              <a:off x="2013925" y="1434950"/>
              <a:ext cx="5715826" cy="1461450"/>
            </a:xfrm>
            <a:prstGeom prst="rect">
              <a:avLst/>
            </a:prstGeom>
            <a:noFill/>
            <a:ln>
              <a:noFill/>
            </a:ln>
          </p:spPr>
        </p:pic>
      </p:grpSp>
      <p:pic>
        <p:nvPicPr>
          <p:cNvPr id="541" name="Google Shape;541;p89"/>
          <p:cNvPicPr preferRelativeResize="0"/>
          <p:nvPr/>
        </p:nvPicPr>
        <p:blipFill>
          <a:blip r:embed="rId8">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90"/>
          <p:cNvPicPr preferRelativeResize="0"/>
          <p:nvPr/>
        </p:nvPicPr>
        <p:blipFill rotWithShape="1">
          <a:blip r:embed="rId3">
            <a:alphaModFix/>
          </a:blip>
          <a:srcRect b="18771" l="17547" r="17411" t="18970"/>
          <a:stretch/>
        </p:blipFill>
        <p:spPr>
          <a:xfrm>
            <a:off x="5911675" y="2107950"/>
            <a:ext cx="2920500" cy="1618874"/>
          </a:xfrm>
          <a:prstGeom prst="rect">
            <a:avLst/>
          </a:prstGeom>
          <a:noFill/>
          <a:ln>
            <a:noFill/>
          </a:ln>
        </p:spPr>
      </p:pic>
      <p:grpSp>
        <p:nvGrpSpPr>
          <p:cNvPr id="547" name="Google Shape;547;p90"/>
          <p:cNvGrpSpPr/>
          <p:nvPr/>
        </p:nvGrpSpPr>
        <p:grpSpPr>
          <a:xfrm>
            <a:off x="3177450" y="2024900"/>
            <a:ext cx="2545500" cy="1665900"/>
            <a:chOff x="-922825" y="2205975"/>
            <a:chExt cx="2545500" cy="1665900"/>
          </a:xfrm>
        </p:grpSpPr>
        <p:sp>
          <p:nvSpPr>
            <p:cNvPr id="548" name="Google Shape;548;p90"/>
            <p:cNvSpPr/>
            <p:nvPr/>
          </p:nvSpPr>
          <p:spPr>
            <a:xfrm>
              <a:off x="-922825" y="2205975"/>
              <a:ext cx="2545500" cy="1665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90"/>
            <p:cNvPicPr preferRelativeResize="0"/>
            <p:nvPr/>
          </p:nvPicPr>
          <p:blipFill rotWithShape="1">
            <a:blip r:embed="rId4">
              <a:alphaModFix/>
            </a:blip>
            <a:srcRect b="0" l="-3304" r="-3304" t="0"/>
            <a:stretch/>
          </p:blipFill>
          <p:spPr>
            <a:xfrm>
              <a:off x="-922825" y="2662925"/>
              <a:ext cx="2545500" cy="835750"/>
            </a:xfrm>
            <a:prstGeom prst="rect">
              <a:avLst/>
            </a:prstGeom>
            <a:noFill/>
            <a:ln>
              <a:noFill/>
            </a:ln>
          </p:spPr>
        </p:pic>
      </p:grpSp>
      <p:pic>
        <p:nvPicPr>
          <p:cNvPr id="550" name="Google Shape;550;p90"/>
          <p:cNvPicPr preferRelativeResize="0"/>
          <p:nvPr/>
        </p:nvPicPr>
        <p:blipFill rotWithShape="1">
          <a:blip r:embed="rId5">
            <a:alphaModFix/>
          </a:blip>
          <a:srcRect b="0" l="1831" r="1783" t="0"/>
          <a:stretch/>
        </p:blipFill>
        <p:spPr>
          <a:xfrm>
            <a:off x="206650" y="2029550"/>
            <a:ext cx="2782081" cy="1665899"/>
          </a:xfrm>
          <a:prstGeom prst="rect">
            <a:avLst/>
          </a:prstGeom>
          <a:noFill/>
          <a:ln>
            <a:noFill/>
          </a:ln>
        </p:spPr>
      </p:pic>
      <p:sp>
        <p:nvSpPr>
          <p:cNvPr id="551" name="Google Shape;551;p90"/>
          <p:cNvSpPr/>
          <p:nvPr/>
        </p:nvSpPr>
        <p:spPr>
          <a:xfrm>
            <a:off x="5911675" y="2024888"/>
            <a:ext cx="2920500" cy="178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441848"/>
                </a:solidFill>
                <a:latin typeface="Montserrat"/>
                <a:ea typeface="Montserrat"/>
                <a:cs typeface="Montserrat"/>
                <a:sym typeface="Montserrat"/>
              </a:rPr>
              <a:t>“</a:t>
            </a:r>
            <a:r>
              <a:rPr b="0" i="0" lang="en" sz="1400" u="none" cap="none" strike="noStrike">
                <a:solidFill>
                  <a:srgbClr val="441848"/>
                </a:solidFill>
                <a:latin typeface="Montserrat"/>
                <a:ea typeface="Montserrat"/>
                <a:cs typeface="Montserrat"/>
                <a:sym typeface="Montserrat"/>
              </a:rPr>
              <a:t>Facebook y LinkedIn usan </a:t>
            </a:r>
            <a:r>
              <a:rPr b="0" i="0" lang="en" sz="1400" u="none" cap="none" strike="noStrike">
                <a:solidFill>
                  <a:srgbClr val="9372FF"/>
                </a:solidFill>
                <a:latin typeface="Montserrat"/>
                <a:ea typeface="Montserrat"/>
                <a:cs typeface="Montserrat"/>
                <a:sym typeface="Montserrat"/>
              </a:rPr>
              <a:t>patrones de relaciones de amistad para sugerir a otras personas</a:t>
            </a:r>
            <a:r>
              <a:rPr b="0" i="0" lang="en" sz="1400" u="none" cap="none" strike="noStrike">
                <a:solidFill>
                  <a:srgbClr val="441848"/>
                </a:solidFill>
                <a:latin typeface="Montserrat"/>
                <a:ea typeface="Montserrat"/>
                <a:cs typeface="Montserrat"/>
                <a:sym typeface="Montserrat"/>
              </a:rPr>
              <a:t> que quizás conozcas, o que debas conocer, con una precisión a veces aterradora.</a:t>
            </a:r>
            <a:r>
              <a:rPr b="0" i="0" lang="en" sz="1600" u="none" cap="none" strike="noStrike">
                <a:solidFill>
                  <a:srgbClr val="441848"/>
                </a:solidFill>
                <a:latin typeface="Montserrat"/>
                <a:ea typeface="Montserrat"/>
                <a:cs typeface="Montserrat"/>
                <a:sym typeface="Montserrat"/>
              </a:rPr>
              <a:t>”</a:t>
            </a:r>
            <a:endParaRPr b="0" i="0" sz="1600" u="none" cap="none" strike="noStrike">
              <a:solidFill>
                <a:srgbClr val="441848"/>
              </a:solidFill>
              <a:latin typeface="Montserrat"/>
              <a:ea typeface="Montserrat"/>
              <a:cs typeface="Montserrat"/>
              <a:sym typeface="Montserrat"/>
            </a:endParaRPr>
          </a:p>
        </p:txBody>
      </p:sp>
      <p:sp>
        <p:nvSpPr>
          <p:cNvPr id="552" name="Google Shape;552;p90"/>
          <p:cNvSpPr/>
          <p:nvPr/>
        </p:nvSpPr>
        <p:spPr>
          <a:xfrm>
            <a:off x="3162000" y="2001350"/>
            <a:ext cx="2576400" cy="1808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441848"/>
                </a:solidFill>
                <a:latin typeface="Montserrat"/>
                <a:ea typeface="Montserrat"/>
                <a:cs typeface="Montserrat"/>
                <a:sym typeface="Montserrat"/>
              </a:rPr>
              <a:t>“</a:t>
            </a:r>
            <a:r>
              <a:rPr b="0" i="0" lang="en" sz="1400" u="none" cap="none" strike="noStrike">
                <a:solidFill>
                  <a:srgbClr val="441848"/>
                </a:solidFill>
                <a:latin typeface="Montserrat"/>
                <a:ea typeface="Montserrat"/>
                <a:cs typeface="Montserrat"/>
                <a:sym typeface="Montserrat"/>
              </a:rPr>
              <a:t>Durante la epidemia de gripe porcina de 2009, Google pudo realizar un </a:t>
            </a:r>
            <a:r>
              <a:rPr b="0" i="0" lang="en" sz="1400" u="none" cap="none" strike="noStrike">
                <a:solidFill>
                  <a:srgbClr val="9372FF"/>
                </a:solidFill>
                <a:latin typeface="Montserrat"/>
                <a:ea typeface="Montserrat"/>
                <a:cs typeface="Montserrat"/>
                <a:sym typeface="Montserrat"/>
              </a:rPr>
              <a:t>seguimiento del progreso de la epidemia mediante búsquedas</a:t>
            </a:r>
            <a:r>
              <a:rPr b="0" i="0" lang="en" sz="1400" u="none" cap="none" strike="noStrike">
                <a:solidFill>
                  <a:srgbClr val="441848"/>
                </a:solidFill>
                <a:latin typeface="Montserrat"/>
                <a:ea typeface="Montserrat"/>
                <a:cs typeface="Montserrat"/>
                <a:sym typeface="Montserrat"/>
              </a:rPr>
              <a:t> de temas relacionados con la gripe.</a:t>
            </a:r>
            <a:r>
              <a:rPr b="0" i="0" lang="en" sz="1600" u="none" cap="none" strike="noStrike">
                <a:solidFill>
                  <a:srgbClr val="441848"/>
                </a:solidFill>
                <a:latin typeface="Montserrat"/>
                <a:ea typeface="Montserrat"/>
                <a:cs typeface="Montserrat"/>
                <a:sym typeface="Montserrat"/>
              </a:rPr>
              <a:t>”</a:t>
            </a:r>
            <a:endParaRPr b="0" i="0" sz="1400" u="none" cap="none" strike="noStrike">
              <a:solidFill>
                <a:srgbClr val="441848"/>
              </a:solidFill>
              <a:latin typeface="Arial"/>
              <a:ea typeface="Arial"/>
              <a:cs typeface="Arial"/>
              <a:sym typeface="Arial"/>
            </a:endParaRPr>
          </a:p>
        </p:txBody>
      </p:sp>
      <p:sp>
        <p:nvSpPr>
          <p:cNvPr id="553" name="Google Shape;553;p90"/>
          <p:cNvSpPr/>
          <p:nvPr/>
        </p:nvSpPr>
        <p:spPr>
          <a:xfrm>
            <a:off x="175838" y="2001350"/>
            <a:ext cx="2843700" cy="172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41848"/>
                </a:solidFill>
                <a:latin typeface="Montserrat"/>
                <a:ea typeface="Montserrat"/>
                <a:cs typeface="Montserrat"/>
                <a:sym typeface="Montserrat"/>
              </a:rPr>
              <a:t>“Amazon guarda sus búsquedas, </a:t>
            </a:r>
            <a:r>
              <a:rPr b="0" i="0" lang="en" sz="1400" u="none" cap="none" strike="noStrike">
                <a:solidFill>
                  <a:srgbClr val="9372FF"/>
                </a:solidFill>
                <a:latin typeface="Montserrat"/>
                <a:ea typeface="Montserrat"/>
                <a:cs typeface="Montserrat"/>
                <a:sym typeface="Montserrat"/>
              </a:rPr>
              <a:t>correlaciona lo que busca con lo que buscan otros usuarios</a:t>
            </a:r>
            <a:r>
              <a:rPr b="0" i="0" lang="en" sz="1400" u="none" cap="none" strike="noStrike">
                <a:solidFill>
                  <a:srgbClr val="441848"/>
                </a:solidFill>
                <a:latin typeface="Montserrat"/>
                <a:ea typeface="Montserrat"/>
                <a:cs typeface="Montserrat"/>
                <a:sym typeface="Montserrat"/>
              </a:rPr>
              <a:t> y lo usa para crear recomendaciones sorprendentemente apropiadas.”</a:t>
            </a:r>
            <a:endParaRPr b="0" i="0" sz="1400" u="none" cap="none" strike="noStrike">
              <a:solidFill>
                <a:srgbClr val="441848"/>
              </a:solidFill>
              <a:latin typeface="Montserrat"/>
              <a:ea typeface="Montserrat"/>
              <a:cs typeface="Montserrat"/>
              <a:sym typeface="Montserrat"/>
            </a:endParaRPr>
          </a:p>
        </p:txBody>
      </p:sp>
      <p:sp>
        <p:nvSpPr>
          <p:cNvPr id="554" name="Google Shape;554;p90"/>
          <p:cNvSpPr txBox="1"/>
          <p:nvPr>
            <p:ph idx="4294967295" type="title"/>
          </p:nvPr>
        </p:nvSpPr>
        <p:spPr>
          <a:xfrm>
            <a:off x="315175" y="40225"/>
            <a:ext cx="8517000" cy="55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600">
                <a:solidFill>
                  <a:srgbClr val="441848"/>
                </a:solidFill>
              </a:rPr>
              <a:t>¿Por qué Data Science?</a:t>
            </a:r>
            <a:endParaRPr sz="2600">
              <a:solidFill>
                <a:srgbClr val="441848"/>
              </a:solidFill>
            </a:endParaRPr>
          </a:p>
        </p:txBody>
      </p:sp>
      <p:sp>
        <p:nvSpPr>
          <p:cNvPr id="555" name="Google Shape;555;p90"/>
          <p:cNvSpPr/>
          <p:nvPr/>
        </p:nvSpPr>
        <p:spPr>
          <a:xfrm>
            <a:off x="150" y="1329025"/>
            <a:ext cx="9144000" cy="52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441848"/>
                </a:solidFill>
                <a:latin typeface="Montserrat"/>
                <a:ea typeface="Montserrat"/>
                <a:cs typeface="Montserrat"/>
                <a:sym typeface="Montserrat"/>
              </a:rPr>
              <a:t>“El futuro pertenece a las empresas y personas que convierten los datos en productos.”</a:t>
            </a:r>
            <a:endParaRPr b="0" i="0" sz="1400" u="none" cap="none" strike="noStrike">
              <a:solidFill>
                <a:srgbClr val="441848"/>
              </a:solidFill>
              <a:latin typeface="Arial"/>
              <a:ea typeface="Arial"/>
              <a:cs typeface="Arial"/>
              <a:sym typeface="Arial"/>
            </a:endParaRPr>
          </a:p>
        </p:txBody>
      </p:sp>
      <p:sp>
        <p:nvSpPr>
          <p:cNvPr id="556" name="Google Shape;556;p90"/>
          <p:cNvSpPr/>
          <p:nvPr/>
        </p:nvSpPr>
        <p:spPr>
          <a:xfrm>
            <a:off x="570175" y="3984038"/>
            <a:ext cx="8007000" cy="73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441848"/>
                </a:solidFill>
                <a:latin typeface="Montserrat"/>
                <a:ea typeface="Montserrat"/>
                <a:cs typeface="Montserrat"/>
                <a:sym typeface="Montserrat"/>
              </a:rPr>
              <a:t>“El punto no es hacer matemáticas o deslumbrar a amigos y colegas con técnicas estadísticas avanzadas. El punto es aprender cosas que aporten a nuestras vidas.”</a:t>
            </a:r>
            <a:endParaRPr b="0" i="0" sz="1400" u="none" cap="none" strike="noStrike">
              <a:solidFill>
                <a:srgbClr val="441848"/>
              </a:solidFill>
              <a:latin typeface="Arial"/>
              <a:ea typeface="Arial"/>
              <a:cs typeface="Arial"/>
              <a:sym typeface="Arial"/>
            </a:endParaRPr>
          </a:p>
        </p:txBody>
      </p:sp>
      <p:sp>
        <p:nvSpPr>
          <p:cNvPr id="557" name="Google Shape;557;p90"/>
          <p:cNvSpPr/>
          <p:nvPr/>
        </p:nvSpPr>
        <p:spPr>
          <a:xfrm>
            <a:off x="315175" y="596725"/>
            <a:ext cx="8598600" cy="73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441848"/>
                </a:solidFill>
                <a:latin typeface="Montserrat"/>
                <a:ea typeface="Montserrat"/>
                <a:cs typeface="Montserrat"/>
                <a:sym typeface="Montserrat"/>
              </a:rPr>
              <a:t>Pensamos que queremos información cuando realmente lo que queremos es </a:t>
            </a:r>
            <a:r>
              <a:rPr b="1" i="0" lang="en" sz="1700" u="none" cap="none" strike="noStrike">
                <a:solidFill>
                  <a:srgbClr val="441848"/>
                </a:solidFill>
                <a:latin typeface="Montserrat"/>
                <a:ea typeface="Montserrat"/>
                <a:cs typeface="Montserrat"/>
                <a:sym typeface="Montserrat"/>
              </a:rPr>
              <a:t>conocimiento.</a:t>
            </a:r>
            <a:endParaRPr b="1" i="0" sz="1500" u="none" cap="none" strike="noStrike">
              <a:solidFill>
                <a:srgbClr val="441848"/>
              </a:solidFill>
              <a:latin typeface="Arial"/>
              <a:ea typeface="Arial"/>
              <a:cs typeface="Arial"/>
              <a:sym typeface="Arial"/>
            </a:endParaRPr>
          </a:p>
        </p:txBody>
      </p:sp>
      <p:pic>
        <p:nvPicPr>
          <p:cNvPr id="558" name="Google Shape;558;p90"/>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200"/>
                                        <p:tgtEl>
                                          <p:spTgt spid="553"/>
                                        </p:tgtEl>
                                      </p:cBhvr>
                                    </p:animEffect>
                                    <p:set>
                                      <p:cBhvr>
                                        <p:cTn dur="1" fill="hold">
                                          <p:stCondLst>
                                            <p:cond delay="1200"/>
                                          </p:stCondLst>
                                        </p:cTn>
                                        <p:tgtEl>
                                          <p:spTgt spid="5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51"/>
                                        </p:tgtEl>
                                      </p:cBhvr>
                                    </p:animEffect>
                                    <p:set>
                                      <p:cBhvr>
                                        <p:cTn dur="1" fill="hold">
                                          <p:stCondLst>
                                            <p:cond delay="1000"/>
                                          </p:stCondLst>
                                        </p:cTn>
                                        <p:tgtEl>
                                          <p:spTgt spid="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1"/>
          <p:cNvSpPr txBox="1"/>
          <p:nvPr/>
        </p:nvSpPr>
        <p:spPr>
          <a:xfrm>
            <a:off x="703950" y="1947150"/>
            <a:ext cx="7736100" cy="12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¿Cómo es el día a día de un científico de datos?</a:t>
            </a:r>
            <a:endParaRPr/>
          </a:p>
        </p:txBody>
      </p:sp>
      <p:pic>
        <p:nvPicPr>
          <p:cNvPr id="564" name="Google Shape;564;p91"/>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92"/>
          <p:cNvPicPr preferRelativeResize="0"/>
          <p:nvPr/>
        </p:nvPicPr>
        <p:blipFill rotWithShape="1">
          <a:blip r:embed="rId3">
            <a:alphaModFix/>
          </a:blip>
          <a:srcRect b="0" l="0" r="0" t="0"/>
          <a:stretch/>
        </p:blipFill>
        <p:spPr>
          <a:xfrm>
            <a:off x="1529371" y="0"/>
            <a:ext cx="6085255" cy="5143501"/>
          </a:xfrm>
          <a:prstGeom prst="rect">
            <a:avLst/>
          </a:prstGeom>
          <a:noFill/>
          <a:ln>
            <a:noFill/>
          </a:ln>
        </p:spPr>
      </p:pic>
      <p:sp>
        <p:nvSpPr>
          <p:cNvPr id="570" name="Google Shape;570;p92"/>
          <p:cNvSpPr txBox="1"/>
          <p:nvPr/>
        </p:nvSpPr>
        <p:spPr>
          <a:xfrm>
            <a:off x="304450" y="4604325"/>
            <a:ext cx="3180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1200"/>
              </a:spcBef>
              <a:spcAft>
                <a:spcPts val="180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Scaling Data Science At Your Organization - Part 1</a:t>
            </a:r>
            <a:endParaRPr/>
          </a:p>
        </p:txBody>
      </p:sp>
      <p:pic>
        <p:nvPicPr>
          <p:cNvPr id="571" name="Google Shape;571;p9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93"/>
          <p:cNvPicPr preferRelativeResize="0"/>
          <p:nvPr/>
        </p:nvPicPr>
        <p:blipFill>
          <a:blip r:embed="rId3">
            <a:alphaModFix/>
          </a:blip>
          <a:stretch>
            <a:fillRect/>
          </a:stretch>
        </p:blipFill>
        <p:spPr>
          <a:xfrm>
            <a:off x="552017" y="0"/>
            <a:ext cx="8039965" cy="5143499"/>
          </a:xfrm>
          <a:prstGeom prst="rect">
            <a:avLst/>
          </a:prstGeom>
          <a:noFill/>
          <a:ln>
            <a:noFill/>
          </a:ln>
        </p:spPr>
      </p:pic>
      <p:pic>
        <p:nvPicPr>
          <p:cNvPr id="577" name="Google Shape;577;p9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0"/>
          <p:cNvSpPr txBox="1"/>
          <p:nvPr/>
        </p:nvSpPr>
        <p:spPr>
          <a:xfrm>
            <a:off x="1500000" y="1850700"/>
            <a:ext cx="6144000" cy="14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a:t>
            </a:r>
            <a:r>
              <a:rPr b="1" lang="en" sz="3600">
                <a:solidFill>
                  <a:srgbClr val="441848"/>
                </a:solidFill>
                <a:latin typeface="Montserrat"/>
                <a:ea typeface="Montserrat"/>
                <a:cs typeface="Montserrat"/>
                <a:sym typeface="Montserrat"/>
              </a:rPr>
              <a:t>ntroducción al Master Data Science + AI</a:t>
            </a:r>
            <a:endParaRPr b="1" sz="3600">
              <a:solidFill>
                <a:srgbClr val="441848"/>
              </a:solidFill>
              <a:latin typeface="Montserrat"/>
              <a:ea typeface="Montserrat"/>
              <a:cs typeface="Montserrat"/>
              <a:sym typeface="Montserrat"/>
            </a:endParaRPr>
          </a:p>
        </p:txBody>
      </p:sp>
      <p:pic>
        <p:nvPicPr>
          <p:cNvPr id="176" name="Google Shape;176;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7" name="Google Shape;177;p4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4"/>
          <p:cNvPicPr preferRelativeResize="0"/>
          <p:nvPr/>
        </p:nvPicPr>
        <p:blipFill>
          <a:blip r:embed="rId3">
            <a:alphaModFix/>
          </a:blip>
          <a:stretch>
            <a:fillRect/>
          </a:stretch>
        </p:blipFill>
        <p:spPr>
          <a:xfrm>
            <a:off x="311701" y="404420"/>
            <a:ext cx="8520599" cy="4334659"/>
          </a:xfrm>
          <a:prstGeom prst="rect">
            <a:avLst/>
          </a:prstGeom>
          <a:noFill/>
          <a:ln>
            <a:noFill/>
          </a:ln>
        </p:spPr>
      </p:pic>
      <p:pic>
        <p:nvPicPr>
          <p:cNvPr id="583" name="Google Shape;583;p9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5"/>
          <p:cNvSpPr txBox="1"/>
          <p:nvPr/>
        </p:nvSpPr>
        <p:spPr>
          <a:xfrm>
            <a:off x="2538600" y="4396700"/>
            <a:ext cx="40668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What is Data Science? A Comprehensive Guide for Beginners</a:t>
            </a:r>
            <a:endParaRPr/>
          </a:p>
        </p:txBody>
      </p:sp>
      <p:pic>
        <p:nvPicPr>
          <p:cNvPr id="589" name="Google Shape;589;p95"/>
          <p:cNvPicPr preferRelativeResize="0"/>
          <p:nvPr/>
        </p:nvPicPr>
        <p:blipFill rotWithShape="1">
          <a:blip r:embed="rId4">
            <a:alphaModFix/>
          </a:blip>
          <a:srcRect b="0" l="0" r="0" t="0"/>
          <a:stretch/>
        </p:blipFill>
        <p:spPr>
          <a:xfrm>
            <a:off x="1118975" y="507771"/>
            <a:ext cx="6906025" cy="3888928"/>
          </a:xfrm>
          <a:prstGeom prst="rect">
            <a:avLst/>
          </a:prstGeom>
          <a:noFill/>
          <a:ln>
            <a:noFill/>
          </a:ln>
        </p:spPr>
      </p:pic>
      <p:pic>
        <p:nvPicPr>
          <p:cNvPr id="590" name="Google Shape;590;p9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6"/>
          <p:cNvSpPr txBox="1"/>
          <p:nvPr/>
        </p:nvSpPr>
        <p:spPr>
          <a:xfrm>
            <a:off x="703950" y="1947150"/>
            <a:ext cx="7736100" cy="12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¿Cuál sería mi posición en el mundo laboral?</a:t>
            </a:r>
            <a:endParaRPr/>
          </a:p>
        </p:txBody>
      </p:sp>
      <p:pic>
        <p:nvPicPr>
          <p:cNvPr id="596" name="Google Shape;596;p96"/>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7"/>
          <p:cNvPicPr preferRelativeResize="0"/>
          <p:nvPr/>
        </p:nvPicPr>
        <p:blipFill rotWithShape="1">
          <a:blip r:embed="rId3">
            <a:alphaModFix/>
          </a:blip>
          <a:srcRect b="0" l="0" r="0" t="0"/>
          <a:stretch/>
        </p:blipFill>
        <p:spPr>
          <a:xfrm>
            <a:off x="152400" y="467325"/>
            <a:ext cx="8839198" cy="4126750"/>
          </a:xfrm>
          <a:prstGeom prst="rect">
            <a:avLst/>
          </a:prstGeom>
          <a:noFill/>
          <a:ln>
            <a:noFill/>
          </a:ln>
        </p:spPr>
      </p:pic>
      <p:sp>
        <p:nvSpPr>
          <p:cNvPr id="602" name="Google Shape;602;p97"/>
          <p:cNvSpPr txBox="1"/>
          <p:nvPr/>
        </p:nvSpPr>
        <p:spPr>
          <a:xfrm>
            <a:off x="272400" y="4594075"/>
            <a:ext cx="3389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1200"/>
              </a:spcBef>
              <a:spcAft>
                <a:spcPts val="1800"/>
              </a:spcAft>
              <a:buClr>
                <a:srgbClr val="000000"/>
              </a:buClr>
              <a:buSzPts val="1000"/>
              <a:buFont typeface="Arial"/>
              <a:buNone/>
            </a:pPr>
            <a:r>
              <a:rPr b="0" i="0" lang="en" sz="1000" u="sng" cap="none" strike="noStrike">
                <a:solidFill>
                  <a:schemeClr val="hlink"/>
                </a:solidFill>
                <a:latin typeface="Arial"/>
                <a:ea typeface="Arial"/>
                <a:cs typeface="Arial"/>
                <a:sym typeface="Arial"/>
                <a:hlinkClick r:id="rId4"/>
              </a:rPr>
              <a:t>Scaling Data Science At Your Organization - Part 1</a:t>
            </a:r>
            <a:endParaRPr b="0" i="0" sz="1000" u="none" cap="none" strike="noStrike">
              <a:solidFill>
                <a:srgbClr val="000000"/>
              </a:solidFill>
              <a:latin typeface="Arial"/>
              <a:ea typeface="Arial"/>
              <a:cs typeface="Arial"/>
              <a:sym typeface="Arial"/>
            </a:endParaRPr>
          </a:p>
        </p:txBody>
      </p:sp>
      <p:pic>
        <p:nvPicPr>
          <p:cNvPr id="603" name="Google Shape;603;p97"/>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604" name="Google Shape;604;p97"/>
          <p:cNvSpPr txBox="1"/>
          <p:nvPr/>
        </p:nvSpPr>
        <p:spPr>
          <a:xfrm>
            <a:off x="441900" y="1705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Roles frecuentes en el mundo laboral</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8"/>
          <p:cNvSpPr txBox="1"/>
          <p:nvPr>
            <p:ph type="title"/>
          </p:nvPr>
        </p:nvSpPr>
        <p:spPr>
          <a:xfrm>
            <a:off x="526800" y="198769"/>
            <a:ext cx="7886700" cy="5268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400"/>
              <a:buNone/>
            </a:pPr>
            <a:r>
              <a:rPr lang="en" sz="2600">
                <a:solidFill>
                  <a:srgbClr val="441848"/>
                </a:solidFill>
              </a:rPr>
              <a:t>Data engineering vs data scientist</a:t>
            </a:r>
            <a:endParaRPr sz="2600">
              <a:solidFill>
                <a:srgbClr val="441848"/>
              </a:solidFill>
            </a:endParaRPr>
          </a:p>
        </p:txBody>
      </p:sp>
      <p:pic>
        <p:nvPicPr>
          <p:cNvPr id="610" name="Google Shape;610;p98"/>
          <p:cNvPicPr preferRelativeResize="0"/>
          <p:nvPr>
            <p:ph idx="1" type="body"/>
          </p:nvPr>
        </p:nvPicPr>
        <p:blipFill rotWithShape="1">
          <a:blip r:embed="rId3">
            <a:alphaModFix/>
          </a:blip>
          <a:srcRect b="0" l="0" r="0" t="0"/>
          <a:stretch/>
        </p:blipFill>
        <p:spPr>
          <a:xfrm>
            <a:off x="582650" y="862431"/>
            <a:ext cx="7330800" cy="4091100"/>
          </a:xfrm>
          <a:prstGeom prst="rect">
            <a:avLst/>
          </a:prstGeom>
          <a:noFill/>
          <a:ln>
            <a:noFill/>
          </a:ln>
        </p:spPr>
      </p:pic>
      <p:pic>
        <p:nvPicPr>
          <p:cNvPr id="611" name="Google Shape;611;p9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99"/>
          <p:cNvPicPr preferRelativeResize="0"/>
          <p:nvPr/>
        </p:nvPicPr>
        <p:blipFill rotWithShape="1">
          <a:blip r:embed="rId3">
            <a:alphaModFix/>
          </a:blip>
          <a:srcRect b="0" l="0" r="0" t="0"/>
          <a:stretch/>
        </p:blipFill>
        <p:spPr>
          <a:xfrm>
            <a:off x="894160" y="481013"/>
            <a:ext cx="7389019" cy="4162425"/>
          </a:xfrm>
          <a:prstGeom prst="rect">
            <a:avLst/>
          </a:prstGeom>
          <a:noFill/>
          <a:ln>
            <a:noFill/>
          </a:ln>
        </p:spPr>
      </p:pic>
      <p:pic>
        <p:nvPicPr>
          <p:cNvPr id="617" name="Google Shape;617;p9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1" name="Shape 621"/>
        <p:cNvGrpSpPr/>
        <p:nvPr/>
      </p:nvGrpSpPr>
      <p:grpSpPr>
        <a:xfrm>
          <a:off x="0" y="0"/>
          <a:ext cx="0" cy="0"/>
          <a:chOff x="0" y="0"/>
          <a:chExt cx="0" cy="0"/>
        </a:xfrm>
      </p:grpSpPr>
      <p:pic>
        <p:nvPicPr>
          <p:cNvPr id="622" name="Google Shape;622;p100"/>
          <p:cNvPicPr preferRelativeResize="0"/>
          <p:nvPr/>
        </p:nvPicPr>
        <p:blipFill>
          <a:blip r:embed="rId3">
            <a:alphaModFix/>
          </a:blip>
          <a:stretch>
            <a:fillRect/>
          </a:stretch>
        </p:blipFill>
        <p:spPr>
          <a:xfrm>
            <a:off x="152400" y="614213"/>
            <a:ext cx="8839199" cy="3915079"/>
          </a:xfrm>
          <a:prstGeom prst="rect">
            <a:avLst/>
          </a:prstGeom>
          <a:noFill/>
          <a:ln>
            <a:noFill/>
          </a:ln>
        </p:spPr>
      </p:pic>
      <p:pic>
        <p:nvPicPr>
          <p:cNvPr id="623" name="Google Shape;623;p100"/>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624" name="Google Shape;624;p100"/>
          <p:cNvSpPr txBox="1"/>
          <p:nvPr>
            <p:ph idx="4294967295" type="title"/>
          </p:nvPr>
        </p:nvSpPr>
        <p:spPr>
          <a:xfrm>
            <a:off x="526800" y="198769"/>
            <a:ext cx="7886700" cy="5268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400"/>
              <a:buNone/>
            </a:pPr>
            <a:r>
              <a:rPr lang="en" sz="2600">
                <a:solidFill>
                  <a:srgbClr val="441848"/>
                </a:solidFill>
              </a:rPr>
              <a:t>Analizando a los analizadores</a:t>
            </a:r>
            <a:endParaRPr sz="2600">
              <a:solidFill>
                <a:srgbClr val="441848"/>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101"/>
          <p:cNvPicPr preferRelativeResize="0"/>
          <p:nvPr/>
        </p:nvPicPr>
        <p:blipFill>
          <a:blip r:embed="rId3">
            <a:alphaModFix/>
          </a:blip>
          <a:stretch>
            <a:fillRect/>
          </a:stretch>
        </p:blipFill>
        <p:spPr>
          <a:xfrm>
            <a:off x="152400" y="352075"/>
            <a:ext cx="8839200" cy="4569612"/>
          </a:xfrm>
          <a:prstGeom prst="rect">
            <a:avLst/>
          </a:prstGeom>
          <a:noFill/>
          <a:ln>
            <a:noFill/>
          </a:ln>
        </p:spPr>
      </p:pic>
      <p:pic>
        <p:nvPicPr>
          <p:cNvPr id="630" name="Google Shape;630;p10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631" name="Google Shape;631;p101"/>
          <p:cNvSpPr txBox="1"/>
          <p:nvPr>
            <p:ph idx="4294967295" type="title"/>
          </p:nvPr>
        </p:nvSpPr>
        <p:spPr>
          <a:xfrm>
            <a:off x="526800" y="46369"/>
            <a:ext cx="7886700" cy="5268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400"/>
              <a:buNone/>
            </a:pPr>
            <a:r>
              <a:rPr lang="en" sz="2600">
                <a:solidFill>
                  <a:srgbClr val="441848"/>
                </a:solidFill>
              </a:rPr>
              <a:t>Analizando a los analizadores</a:t>
            </a:r>
            <a:endParaRPr sz="2600">
              <a:solidFill>
                <a:srgbClr val="441848"/>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2"/>
          <p:cNvSpPr txBox="1"/>
          <p:nvPr>
            <p:ph type="title"/>
          </p:nvPr>
        </p:nvSpPr>
        <p:spPr>
          <a:xfrm>
            <a:off x="628650" y="64294"/>
            <a:ext cx="7886700" cy="9942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400"/>
              <a:buNone/>
            </a:pPr>
            <a:r>
              <a:rPr lang="en" sz="2600">
                <a:solidFill>
                  <a:srgbClr val="441848"/>
                </a:solidFill>
              </a:rPr>
              <a:t>¿Big Data?</a:t>
            </a:r>
            <a:endParaRPr sz="2600">
              <a:solidFill>
                <a:srgbClr val="441848"/>
              </a:solidFill>
            </a:endParaRPr>
          </a:p>
        </p:txBody>
      </p:sp>
      <p:pic>
        <p:nvPicPr>
          <p:cNvPr id="637" name="Google Shape;637;p102"/>
          <p:cNvPicPr preferRelativeResize="0"/>
          <p:nvPr/>
        </p:nvPicPr>
        <p:blipFill rotWithShape="1">
          <a:blip r:embed="rId3">
            <a:alphaModFix/>
          </a:blip>
          <a:srcRect b="0" l="0" r="0" t="0"/>
          <a:stretch/>
        </p:blipFill>
        <p:spPr>
          <a:xfrm>
            <a:off x="917975" y="1585837"/>
            <a:ext cx="3362649" cy="2242875"/>
          </a:xfrm>
          <a:prstGeom prst="rect">
            <a:avLst/>
          </a:prstGeom>
          <a:noFill/>
          <a:ln>
            <a:noFill/>
          </a:ln>
        </p:spPr>
      </p:pic>
      <p:pic>
        <p:nvPicPr>
          <p:cNvPr id="638" name="Google Shape;638;p10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39" name="Google Shape;639;p102"/>
          <p:cNvPicPr preferRelativeResize="0"/>
          <p:nvPr/>
        </p:nvPicPr>
        <p:blipFill rotWithShape="1">
          <a:blip r:embed="rId5">
            <a:alphaModFix/>
          </a:blip>
          <a:srcRect b="7715" l="0" r="9934" t="0"/>
          <a:stretch/>
        </p:blipFill>
        <p:spPr>
          <a:xfrm>
            <a:off x="5164925" y="1109750"/>
            <a:ext cx="3118275" cy="31950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3"/>
          <p:cNvSpPr txBox="1"/>
          <p:nvPr/>
        </p:nvSpPr>
        <p:spPr>
          <a:xfrm>
            <a:off x="703950" y="1610650"/>
            <a:ext cx="7736100" cy="124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¡Ciencia de datos suena genial!</a:t>
            </a:r>
            <a:endParaRPr b="1" i="0" sz="3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Pero, ¿pagará las deudas?</a:t>
            </a:r>
            <a:endParaRPr b="1" i="0" sz="3600" u="none" cap="none" strike="noStrike">
              <a:solidFill>
                <a:srgbClr val="441848"/>
              </a:solidFill>
              <a:latin typeface="Montserrat"/>
              <a:ea typeface="Montserrat"/>
              <a:cs typeface="Montserrat"/>
              <a:sym typeface="Montserrat"/>
            </a:endParaRPr>
          </a:p>
        </p:txBody>
      </p:sp>
      <p:pic>
        <p:nvPicPr>
          <p:cNvPr id="645" name="Google Shape;645;p103"/>
          <p:cNvPicPr preferRelativeResize="0"/>
          <p:nvPr/>
        </p:nvPicPr>
        <p:blipFill rotWithShape="1">
          <a:blip r:embed="rId3">
            <a:alphaModFix/>
          </a:blip>
          <a:srcRect b="0" l="0" r="0" t="0"/>
          <a:stretch/>
        </p:blipFill>
        <p:spPr>
          <a:xfrm>
            <a:off x="3493845" y="3442145"/>
            <a:ext cx="2077199" cy="1121774"/>
          </a:xfrm>
          <a:prstGeom prst="rect">
            <a:avLst/>
          </a:prstGeom>
          <a:noFill/>
          <a:ln>
            <a:noFill/>
          </a:ln>
        </p:spPr>
      </p:pic>
      <p:pic>
        <p:nvPicPr>
          <p:cNvPr id="646" name="Google Shape;646;p10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 name="Shape 181"/>
        <p:cNvGrpSpPr/>
        <p:nvPr/>
      </p:nvGrpSpPr>
      <p:grpSpPr>
        <a:xfrm>
          <a:off x="0" y="0"/>
          <a:ext cx="0" cy="0"/>
          <a:chOff x="0" y="0"/>
          <a:chExt cx="0" cy="0"/>
        </a:xfrm>
      </p:grpSpPr>
      <p:sp>
        <p:nvSpPr>
          <p:cNvPr id="182" name="Google Shape;182;p41"/>
          <p:cNvSpPr txBox="1"/>
          <p:nvPr/>
        </p:nvSpPr>
        <p:spPr>
          <a:xfrm>
            <a:off x="697575" y="463350"/>
            <a:ext cx="7628400" cy="6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Jose Carlos</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183" name="Google Shape;183;p41"/>
          <p:cNvSpPr txBox="1"/>
          <p:nvPr>
            <p:ph idx="1" type="body"/>
          </p:nvPr>
        </p:nvSpPr>
        <p:spPr>
          <a:xfrm>
            <a:off x="692700" y="122867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317500" lvl="0" marL="457200" rtl="0" algn="l">
              <a:spcBef>
                <a:spcPts val="0"/>
              </a:spcBef>
              <a:spcAft>
                <a:spcPts val="0"/>
              </a:spcAft>
              <a:buSzPts val="1400"/>
              <a:buChar char="●"/>
            </a:pPr>
            <a:r>
              <a:rPr lang="en" sz="1400"/>
              <a:t>Lic. en Actuaria @ FES Acatlan.</a:t>
            </a:r>
            <a:endParaRPr sz="1400"/>
          </a:p>
          <a:p>
            <a:pPr indent="-317500" lvl="0" marL="457200" rtl="0" algn="l">
              <a:spcBef>
                <a:spcPts val="0"/>
              </a:spcBef>
              <a:spcAft>
                <a:spcPts val="0"/>
              </a:spcAft>
              <a:buSzPts val="1400"/>
              <a:buChar char="●"/>
            </a:pPr>
            <a:r>
              <a:t/>
            </a:r>
            <a:endParaRPr sz="1400"/>
          </a:p>
        </p:txBody>
      </p:sp>
      <p:sp>
        <p:nvSpPr>
          <p:cNvPr id="184" name="Google Shape;184;p41"/>
          <p:cNvSpPr txBox="1"/>
          <p:nvPr>
            <p:ph idx="1" type="body"/>
          </p:nvPr>
        </p:nvSpPr>
        <p:spPr>
          <a:xfrm>
            <a:off x="692700" y="265742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a:t>
            </a:r>
            <a:endParaRPr sz="1400"/>
          </a:p>
          <a:p>
            <a:pPr indent="-317500" lvl="0" marL="457200" rtl="0" algn="l">
              <a:spcBef>
                <a:spcPts val="0"/>
              </a:spcBef>
              <a:spcAft>
                <a:spcPts val="0"/>
              </a:spcAft>
              <a:buSzPts val="1400"/>
              <a:buChar char="●"/>
            </a:pPr>
            <a:r>
              <a:rPr lang="en" sz="1400"/>
              <a:t>Data Scientist, BBVA.</a:t>
            </a:r>
            <a:endParaRPr sz="1400"/>
          </a:p>
          <a:p>
            <a:pPr indent="-317500" lvl="0" marL="457200" rtl="0" algn="l">
              <a:spcBef>
                <a:spcPts val="0"/>
              </a:spcBef>
              <a:spcAft>
                <a:spcPts val="0"/>
              </a:spcAft>
              <a:buSzPts val="1400"/>
              <a:buChar char="●"/>
            </a:pPr>
            <a:r>
              <a:rPr lang="en" sz="1400" u="sng">
                <a:solidFill>
                  <a:schemeClr val="hlink"/>
                </a:solidFill>
                <a:hlinkClick r:id="rId3"/>
              </a:rPr>
              <a:t>LinkedIn</a:t>
            </a:r>
            <a:endParaRPr sz="1400"/>
          </a:p>
          <a:p>
            <a:pPr indent="-317500" lvl="0" marL="457200" rtl="0" algn="l">
              <a:spcBef>
                <a:spcPts val="0"/>
              </a:spcBef>
              <a:spcAft>
                <a:spcPts val="0"/>
              </a:spcAft>
              <a:buSzPts val="1400"/>
              <a:buChar char="●"/>
            </a:pPr>
            <a:r>
              <a:rPr lang="en" sz="1400" u="sng">
                <a:solidFill>
                  <a:schemeClr val="hlink"/>
                </a:solidFill>
                <a:hlinkClick r:id="rId4"/>
              </a:rPr>
              <a:t>Github</a:t>
            </a:r>
            <a:endParaRPr sz="1400"/>
          </a:p>
          <a:p>
            <a:pPr indent="-317500" lvl="0" marL="457200" rtl="0" algn="l">
              <a:spcBef>
                <a:spcPts val="0"/>
              </a:spcBef>
              <a:spcAft>
                <a:spcPts val="0"/>
              </a:spcAft>
              <a:buSzPts val="1400"/>
              <a:buChar char="●"/>
            </a:pPr>
            <a:r>
              <a:t/>
            </a:r>
            <a:endParaRPr sz="1400"/>
          </a:p>
        </p:txBody>
      </p:sp>
      <p:pic>
        <p:nvPicPr>
          <p:cNvPr id="185" name="Google Shape;185;p41"/>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186" name="Google Shape;186;p41"/>
          <p:cNvPicPr preferRelativeResize="0"/>
          <p:nvPr/>
        </p:nvPicPr>
        <p:blipFill>
          <a:blip r:embed="rId6">
            <a:alphaModFix/>
          </a:blip>
          <a:stretch>
            <a:fillRect/>
          </a:stretch>
        </p:blipFill>
        <p:spPr>
          <a:xfrm>
            <a:off x="6726625" y="979313"/>
            <a:ext cx="1768025" cy="1768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nvSpPr>
        <p:spPr>
          <a:xfrm>
            <a:off x="1099450" y="4438475"/>
            <a:ext cx="447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StackOverflow Developer Survey 2020</a:t>
            </a:r>
            <a:endParaRPr/>
          </a:p>
        </p:txBody>
      </p:sp>
      <p:pic>
        <p:nvPicPr>
          <p:cNvPr id="652" name="Google Shape;652;p104"/>
          <p:cNvPicPr preferRelativeResize="0"/>
          <p:nvPr/>
        </p:nvPicPr>
        <p:blipFill rotWithShape="1">
          <a:blip r:embed="rId4">
            <a:alphaModFix/>
          </a:blip>
          <a:srcRect b="0" l="0" r="0" t="0"/>
          <a:stretch/>
        </p:blipFill>
        <p:spPr>
          <a:xfrm>
            <a:off x="1099438" y="304800"/>
            <a:ext cx="6945120" cy="4029526"/>
          </a:xfrm>
          <a:prstGeom prst="rect">
            <a:avLst/>
          </a:prstGeom>
          <a:noFill/>
          <a:ln>
            <a:noFill/>
          </a:ln>
        </p:spPr>
      </p:pic>
      <p:pic>
        <p:nvPicPr>
          <p:cNvPr id="653" name="Google Shape;653;p104"/>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5"/>
          <p:cNvSpPr txBox="1"/>
          <p:nvPr/>
        </p:nvSpPr>
        <p:spPr>
          <a:xfrm>
            <a:off x="1701850" y="4430500"/>
            <a:ext cx="447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3"/>
              </a:rPr>
              <a:t>StackOverflow Developer Survey 2020</a:t>
            </a:r>
            <a:endParaRPr/>
          </a:p>
        </p:txBody>
      </p:sp>
      <p:pic>
        <p:nvPicPr>
          <p:cNvPr id="659" name="Google Shape;659;p105"/>
          <p:cNvPicPr preferRelativeResize="0"/>
          <p:nvPr/>
        </p:nvPicPr>
        <p:blipFill rotWithShape="1">
          <a:blip r:embed="rId4">
            <a:alphaModFix/>
          </a:blip>
          <a:srcRect b="0" l="0" r="0" t="0"/>
          <a:stretch/>
        </p:blipFill>
        <p:spPr>
          <a:xfrm>
            <a:off x="1575437" y="140050"/>
            <a:ext cx="5993124" cy="4207000"/>
          </a:xfrm>
          <a:prstGeom prst="rect">
            <a:avLst/>
          </a:prstGeom>
          <a:noFill/>
          <a:ln>
            <a:noFill/>
          </a:ln>
        </p:spPr>
      </p:pic>
      <p:pic>
        <p:nvPicPr>
          <p:cNvPr id="660" name="Google Shape;660;p10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6"/>
          <p:cNvSpPr txBox="1"/>
          <p:nvPr>
            <p:ph idx="4294967295" type="title"/>
          </p:nvPr>
        </p:nvSpPr>
        <p:spPr>
          <a:xfrm>
            <a:off x="311700" y="49001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700">
                <a:solidFill>
                  <a:srgbClr val="441848"/>
                </a:solidFill>
              </a:rPr>
              <a:t>Referencias</a:t>
            </a:r>
            <a:endParaRPr sz="2700">
              <a:solidFill>
                <a:srgbClr val="441848"/>
              </a:solidFill>
            </a:endParaRPr>
          </a:p>
        </p:txBody>
      </p:sp>
      <p:sp>
        <p:nvSpPr>
          <p:cNvPr id="666" name="Google Shape;666;p106"/>
          <p:cNvSpPr txBox="1"/>
          <p:nvPr/>
        </p:nvSpPr>
        <p:spPr>
          <a:xfrm>
            <a:off x="473750" y="1226325"/>
            <a:ext cx="5676000" cy="21753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1000"/>
              </a:spcBef>
              <a:spcAft>
                <a:spcPts val="0"/>
              </a:spcAft>
              <a:buClr>
                <a:srgbClr val="404040"/>
              </a:buClr>
              <a:buSzPts val="1000"/>
              <a:buFont typeface="Nunito"/>
              <a:buAutoNum type="arabicPeriod"/>
            </a:pPr>
            <a:r>
              <a:rPr b="0" i="0" lang="en" sz="1000" u="none" cap="none" strike="noStrike">
                <a:solidFill>
                  <a:srgbClr val="404040"/>
                </a:solidFill>
                <a:latin typeface="Nunito"/>
                <a:ea typeface="Nunito"/>
                <a:cs typeface="Nunito"/>
                <a:sym typeface="Nunito"/>
              </a:rPr>
              <a:t>Loukides, M. Loukides, Mike. "What Is Data Science?". O'Reilly Media. N. p., 2010.  https://www.oreilly.com/ideas/what-is-data-science</a:t>
            </a:r>
            <a:endParaRPr b="0" i="0" sz="1000" u="none" cap="none" strike="noStrike">
              <a:solidFill>
                <a:srgbClr val="404040"/>
              </a:solidFill>
              <a:latin typeface="Nunito"/>
              <a:ea typeface="Nunito"/>
              <a:cs typeface="Nunito"/>
              <a:sym typeface="Nunito"/>
            </a:endParaRPr>
          </a:p>
          <a:p>
            <a:pPr indent="-292100" lvl="0" marL="457200" marR="0" rtl="0" algn="l">
              <a:lnSpc>
                <a:spcPct val="115000"/>
              </a:lnSpc>
              <a:spcBef>
                <a:spcPts val="1000"/>
              </a:spcBef>
              <a:spcAft>
                <a:spcPts val="0"/>
              </a:spcAft>
              <a:buClr>
                <a:srgbClr val="404040"/>
              </a:buClr>
              <a:buSzPts val="1000"/>
              <a:buFont typeface="Nunito"/>
              <a:buAutoNum type="arabicPeriod"/>
            </a:pPr>
            <a:r>
              <a:rPr b="0" i="0" lang="en" sz="1000" u="none" cap="none" strike="noStrike">
                <a:solidFill>
                  <a:srgbClr val="404040"/>
                </a:solidFill>
                <a:latin typeface="Nunito"/>
                <a:ea typeface="Nunito"/>
                <a:cs typeface="Nunito"/>
                <a:sym typeface="Nunito"/>
              </a:rPr>
              <a:t>Wheelan, Charles (2013-01-07). Naked Statistics: Stripping the Dread from the Data (Kindle Locations 358-359). W. W. Norton &amp; Company. Kindle Edition. </a:t>
            </a:r>
            <a:endParaRPr b="0" i="0" sz="1000" u="none" cap="none" strike="noStrike">
              <a:solidFill>
                <a:srgbClr val="404040"/>
              </a:solidFill>
              <a:latin typeface="Nunito"/>
              <a:ea typeface="Nunito"/>
              <a:cs typeface="Nunito"/>
              <a:sym typeface="Nunito"/>
            </a:endParaRPr>
          </a:p>
          <a:p>
            <a:pPr indent="-292100" lvl="0" marL="457200" marR="0" rtl="0" algn="l">
              <a:lnSpc>
                <a:spcPct val="115000"/>
              </a:lnSpc>
              <a:spcBef>
                <a:spcPts val="1000"/>
              </a:spcBef>
              <a:spcAft>
                <a:spcPts val="1000"/>
              </a:spcAft>
              <a:buClr>
                <a:srgbClr val="404040"/>
              </a:buClr>
              <a:buSzPts val="1000"/>
              <a:buFont typeface="Nunito"/>
              <a:buAutoNum type="arabicPeriod"/>
            </a:pPr>
            <a:r>
              <a:rPr b="0" i="0" lang="en" sz="1000" u="none" cap="none" strike="noStrike">
                <a:solidFill>
                  <a:srgbClr val="404040"/>
                </a:solidFill>
                <a:latin typeface="Nunito"/>
                <a:ea typeface="Nunito"/>
                <a:cs typeface="Nunito"/>
                <a:sym typeface="Nunito"/>
              </a:rPr>
              <a:t>Silver, Nate (2012-09-27). The Signal and the Noise: The Art and Science of Prediction (p. 9). Penguin Books Ltd. Kindle Edition.</a:t>
            </a:r>
            <a:endParaRPr b="0" i="0" sz="1000" u="none" cap="none" strike="noStrike">
              <a:solidFill>
                <a:srgbClr val="404040"/>
              </a:solidFill>
              <a:latin typeface="Nunito"/>
              <a:ea typeface="Nunito"/>
              <a:cs typeface="Nunito"/>
              <a:sym typeface="Nunito"/>
            </a:endParaRPr>
          </a:p>
        </p:txBody>
      </p:sp>
      <p:pic>
        <p:nvPicPr>
          <p:cNvPr id="667" name="Google Shape;667;p106"/>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7"/>
          <p:cNvSpPr txBox="1"/>
          <p:nvPr/>
        </p:nvSpPr>
        <p:spPr>
          <a:xfrm>
            <a:off x="1500000" y="1883100"/>
            <a:ext cx="6144000" cy="13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Sesión de preguntas</a:t>
            </a:r>
            <a:endParaRPr b="1" sz="3600">
              <a:solidFill>
                <a:srgbClr val="441848"/>
              </a:solidFill>
              <a:latin typeface="Montserrat"/>
              <a:ea typeface="Montserrat"/>
              <a:cs typeface="Montserrat"/>
              <a:sym typeface="Montserrat"/>
            </a:endParaRPr>
          </a:p>
        </p:txBody>
      </p:sp>
      <p:pic>
        <p:nvPicPr>
          <p:cNvPr id="673" name="Google Shape;673;p10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74" name="Google Shape;674;p107"/>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80" name="Google Shape;680;p10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81" name="Google Shape;681;p108"/>
          <p:cNvPicPr preferRelativeResize="0"/>
          <p:nvPr/>
        </p:nvPicPr>
        <p:blipFill>
          <a:blip r:embed="rId5">
            <a:alphaModFix/>
          </a:blip>
          <a:stretch>
            <a:fillRect/>
          </a:stretch>
        </p:blipFill>
        <p:spPr>
          <a:xfrm>
            <a:off x="-53475" y="0"/>
            <a:ext cx="3242564" cy="5143501"/>
          </a:xfrm>
          <a:prstGeom prst="rect">
            <a:avLst/>
          </a:prstGeom>
          <a:noFill/>
          <a:ln>
            <a:noFill/>
          </a:ln>
        </p:spPr>
      </p:pic>
      <p:sp>
        <p:nvSpPr>
          <p:cNvPr id="682" name="Google Shape;682;p108"/>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Introducción al Master Data Science</a:t>
            </a:r>
            <a:endParaRPr b="1"/>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42"/>
          <p:cNvSpPr txBox="1"/>
          <p:nvPr/>
        </p:nvSpPr>
        <p:spPr>
          <a:xfrm>
            <a:off x="697575" y="463350"/>
            <a:ext cx="7628400" cy="6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Eider Diaz</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192" name="Google Shape;192;p42"/>
          <p:cNvSpPr txBox="1"/>
          <p:nvPr>
            <p:ph idx="1" type="body"/>
          </p:nvPr>
        </p:nvSpPr>
        <p:spPr>
          <a:xfrm>
            <a:off x="692700" y="122867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317500" lvl="0" marL="457200" rtl="0" algn="l">
              <a:spcBef>
                <a:spcPts val="0"/>
              </a:spcBef>
              <a:spcAft>
                <a:spcPts val="0"/>
              </a:spcAft>
              <a:buSzPts val="1400"/>
              <a:buChar char="●"/>
            </a:pPr>
            <a:r>
              <a:rPr lang="en" sz="1400"/>
              <a:t>Ing. en informática</a:t>
            </a:r>
            <a:endParaRPr sz="1400"/>
          </a:p>
          <a:p>
            <a:pPr indent="-317500" lvl="0" marL="457200" rtl="0" algn="l">
              <a:spcBef>
                <a:spcPts val="0"/>
              </a:spcBef>
              <a:spcAft>
                <a:spcPts val="0"/>
              </a:spcAft>
              <a:buSzPts val="1400"/>
              <a:buChar char="●"/>
            </a:pPr>
            <a:r>
              <a:t/>
            </a:r>
            <a:endParaRPr sz="1400"/>
          </a:p>
        </p:txBody>
      </p:sp>
      <p:sp>
        <p:nvSpPr>
          <p:cNvPr id="193" name="Google Shape;193;p42"/>
          <p:cNvSpPr txBox="1"/>
          <p:nvPr>
            <p:ph idx="1" type="body"/>
          </p:nvPr>
        </p:nvSpPr>
        <p:spPr>
          <a:xfrm>
            <a:off x="692700" y="265742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a:t>
            </a:r>
            <a:endParaRPr sz="1400"/>
          </a:p>
          <a:p>
            <a:pPr indent="-317500" lvl="0" marL="457200" rtl="0" algn="l">
              <a:spcBef>
                <a:spcPts val="0"/>
              </a:spcBef>
              <a:spcAft>
                <a:spcPts val="0"/>
              </a:spcAft>
              <a:buSzPts val="1400"/>
              <a:buChar char="●"/>
            </a:pPr>
            <a:r>
              <a:rPr lang="en" sz="1400"/>
              <a:t>Analista de Datos, Telefonica.</a:t>
            </a:r>
            <a:endParaRPr sz="1400"/>
          </a:p>
          <a:p>
            <a:pPr indent="-317500" lvl="0" marL="457200" rtl="0" algn="l">
              <a:spcBef>
                <a:spcPts val="0"/>
              </a:spcBef>
              <a:spcAft>
                <a:spcPts val="0"/>
              </a:spcAft>
              <a:buSzPts val="1400"/>
              <a:buChar char="●"/>
            </a:pPr>
            <a:r>
              <a:rPr lang="en" sz="1400"/>
              <a:t>Científica de Datos, Devf</a:t>
            </a:r>
            <a:endParaRPr sz="1400"/>
          </a:p>
        </p:txBody>
      </p:sp>
      <p:pic>
        <p:nvPicPr>
          <p:cNvPr id="194" name="Google Shape;194;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95" name="Google Shape;195;p42"/>
          <p:cNvPicPr preferRelativeResize="0"/>
          <p:nvPr/>
        </p:nvPicPr>
        <p:blipFill>
          <a:blip r:embed="rId4">
            <a:alphaModFix/>
          </a:blip>
          <a:stretch>
            <a:fillRect/>
          </a:stretch>
        </p:blipFill>
        <p:spPr>
          <a:xfrm>
            <a:off x="6139475" y="957312"/>
            <a:ext cx="2473084" cy="2113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 name="Shape 199"/>
        <p:cNvGrpSpPr/>
        <p:nvPr/>
      </p:nvGrpSpPr>
      <p:grpSpPr>
        <a:xfrm>
          <a:off x="0" y="0"/>
          <a:ext cx="0" cy="0"/>
          <a:chOff x="0" y="0"/>
          <a:chExt cx="0" cy="0"/>
        </a:xfrm>
      </p:grpSpPr>
      <p:sp>
        <p:nvSpPr>
          <p:cNvPr id="200" name="Google Shape;200;p43"/>
          <p:cNvSpPr txBox="1"/>
          <p:nvPr/>
        </p:nvSpPr>
        <p:spPr>
          <a:xfrm>
            <a:off x="697575" y="463350"/>
            <a:ext cx="7628400" cy="6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8E7CC3"/>
                </a:solidFill>
                <a:latin typeface="Montserrat"/>
                <a:ea typeface="Montserrat"/>
                <a:cs typeface="Montserrat"/>
                <a:sym typeface="Montserrat"/>
              </a:rPr>
              <a:t>Leslie Janine Gonzalez Blancas</a:t>
            </a:r>
            <a:endParaRPr b="1" i="0" sz="2600" u="none" cap="none" strike="noStrike">
              <a:solidFill>
                <a:srgbClr val="8E7CC3"/>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201" name="Google Shape;201;p43"/>
          <p:cNvSpPr txBox="1"/>
          <p:nvPr>
            <p:ph idx="1" type="body"/>
          </p:nvPr>
        </p:nvSpPr>
        <p:spPr>
          <a:xfrm>
            <a:off x="692700" y="122867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Formación Académica</a:t>
            </a:r>
            <a:endParaRPr b="1" sz="1400"/>
          </a:p>
          <a:p>
            <a:pPr indent="-317500" lvl="0" marL="457200" rtl="0" algn="l">
              <a:spcBef>
                <a:spcPts val="0"/>
              </a:spcBef>
              <a:spcAft>
                <a:spcPts val="0"/>
              </a:spcAft>
              <a:buSzPts val="1400"/>
              <a:buChar char="●"/>
            </a:pPr>
            <a:r>
              <a:rPr lang="en" sz="1400"/>
              <a:t>Matemáticas Aplicadas y Computación</a:t>
            </a:r>
            <a:endParaRPr sz="1400"/>
          </a:p>
          <a:p>
            <a:pPr indent="-317500" lvl="0" marL="457200" rtl="0" algn="l">
              <a:spcBef>
                <a:spcPts val="0"/>
              </a:spcBef>
              <a:spcAft>
                <a:spcPts val="0"/>
              </a:spcAft>
              <a:buSzPts val="1400"/>
              <a:buChar char="●"/>
            </a:pPr>
            <a:r>
              <a:rPr lang="en" sz="1400"/>
              <a:t>Diplomado en Técnicas estadísticas y minería de datos</a:t>
            </a:r>
            <a:endParaRPr sz="1400"/>
          </a:p>
        </p:txBody>
      </p:sp>
      <p:sp>
        <p:nvSpPr>
          <p:cNvPr id="202" name="Google Shape;202;p43"/>
          <p:cNvSpPr txBox="1"/>
          <p:nvPr>
            <p:ph idx="1" type="body"/>
          </p:nvPr>
        </p:nvSpPr>
        <p:spPr>
          <a:xfrm>
            <a:off x="692700" y="2657425"/>
            <a:ext cx="42603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Experiencia </a:t>
            </a:r>
            <a:endParaRPr sz="1400"/>
          </a:p>
          <a:p>
            <a:pPr indent="-317500" lvl="0" marL="457200" rtl="0" algn="l">
              <a:spcBef>
                <a:spcPts val="0"/>
              </a:spcBef>
              <a:spcAft>
                <a:spcPts val="0"/>
              </a:spcAft>
              <a:buSzPts val="1400"/>
              <a:buChar char="●"/>
            </a:pPr>
            <a:r>
              <a:rPr lang="en" sz="1400"/>
              <a:t>Analista de Datos, Telefonica.</a:t>
            </a:r>
            <a:endParaRPr sz="1400"/>
          </a:p>
          <a:p>
            <a:pPr indent="-317500" lvl="0" marL="457200" rtl="0" algn="l">
              <a:spcBef>
                <a:spcPts val="0"/>
              </a:spcBef>
              <a:spcAft>
                <a:spcPts val="0"/>
              </a:spcAft>
              <a:buSzPts val="1400"/>
              <a:buChar char="●"/>
            </a:pPr>
            <a:r>
              <a:rPr lang="en" sz="1400"/>
              <a:t>Científica de Datos, Devf</a:t>
            </a:r>
            <a:endParaRPr sz="1400"/>
          </a:p>
        </p:txBody>
      </p:sp>
      <p:pic>
        <p:nvPicPr>
          <p:cNvPr id="203" name="Google Shape;203;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4" name="Google Shape;204;p43"/>
          <p:cNvPicPr preferRelativeResize="0"/>
          <p:nvPr/>
        </p:nvPicPr>
        <p:blipFill>
          <a:blip r:embed="rId4">
            <a:alphaModFix/>
          </a:blip>
          <a:stretch>
            <a:fillRect/>
          </a:stretch>
        </p:blipFill>
        <p:spPr>
          <a:xfrm>
            <a:off x="6209025" y="1526975"/>
            <a:ext cx="1428816" cy="1714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